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diagrams/colors1.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1.xml" ContentType="application/vnd.ms-office.drawingml.diagramDrawing+xml"/>
  <Override PartName="/ppt/diagrams/quickStyle1.xml" ContentType="application/vnd.openxmlformats-officedocument.drawingml.diagramStyle+xml"/>
  <Override PartName="/ppt/diagrams/layout2.xml" ContentType="application/vnd.openxmlformats-officedocument.drawingml.diagramLayout+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quickStyle2.xml" ContentType="application/vnd.openxmlformats-officedocument.drawingml.diagramStyl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4" r:id="rId3"/>
  </p:sldMasterIdLst>
  <p:notesMasterIdLst>
    <p:notesMasterId r:id="rId53"/>
  </p:notesMasterIdLst>
  <p:sldIdLst>
    <p:sldId id="257" r:id="rId4"/>
    <p:sldId id="293" r:id="rId5"/>
    <p:sldId id="294" r:id="rId6"/>
    <p:sldId id="296" r:id="rId7"/>
    <p:sldId id="295" r:id="rId8"/>
    <p:sldId id="297" r:id="rId9"/>
    <p:sldId id="258" r:id="rId10"/>
    <p:sldId id="270" r:id="rId11"/>
    <p:sldId id="260" r:id="rId12"/>
    <p:sldId id="278" r:id="rId13"/>
    <p:sldId id="283" r:id="rId14"/>
    <p:sldId id="261" r:id="rId15"/>
    <p:sldId id="262" r:id="rId16"/>
    <p:sldId id="263" r:id="rId17"/>
    <p:sldId id="264" r:id="rId18"/>
    <p:sldId id="265" r:id="rId19"/>
    <p:sldId id="267" r:id="rId20"/>
    <p:sldId id="279" r:id="rId21"/>
    <p:sldId id="271" r:id="rId22"/>
    <p:sldId id="272" r:id="rId23"/>
    <p:sldId id="274" r:id="rId24"/>
    <p:sldId id="275" r:id="rId25"/>
    <p:sldId id="276" r:id="rId26"/>
    <p:sldId id="256" r:id="rId27"/>
    <p:sldId id="331" r:id="rId28"/>
    <p:sldId id="333" r:id="rId29"/>
    <p:sldId id="336" r:id="rId30"/>
    <p:sldId id="337" r:id="rId31"/>
    <p:sldId id="335" r:id="rId32"/>
    <p:sldId id="339" r:id="rId33"/>
    <p:sldId id="340" r:id="rId34"/>
    <p:sldId id="341" r:id="rId35"/>
    <p:sldId id="342" r:id="rId36"/>
    <p:sldId id="343" r:id="rId37"/>
    <p:sldId id="344" r:id="rId38"/>
    <p:sldId id="345" r:id="rId39"/>
    <p:sldId id="334" r:id="rId40"/>
    <p:sldId id="346" r:id="rId41"/>
    <p:sldId id="347" r:id="rId42"/>
    <p:sldId id="348" r:id="rId43"/>
    <p:sldId id="349" r:id="rId44"/>
    <p:sldId id="350" r:id="rId45"/>
    <p:sldId id="351" r:id="rId46"/>
    <p:sldId id="354" r:id="rId47"/>
    <p:sldId id="355" r:id="rId48"/>
    <p:sldId id="352" r:id="rId49"/>
    <p:sldId id="353" r:id="rId50"/>
    <p:sldId id="298" r:id="rId51"/>
    <p:sldId id="35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653"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customXml" Target="../customXml/item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ustomXml" Target="../customXml/item2.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0CC2EE-8190-4CFE-9CC5-50EA97BD9449}" type="doc">
      <dgm:prSet loTypeId="urn:microsoft.com/office/officeart/2005/8/layout/hChevron3" loCatId="process" qsTypeId="urn:microsoft.com/office/officeart/2005/8/quickstyle/simple1" qsCatId="simple" csTypeId="urn:microsoft.com/office/officeart/2005/8/colors/colorful4" csCatId="colorful" phldr="1"/>
      <dgm:spPr/>
    </dgm:pt>
    <dgm:pt modelId="{91E674BA-B4DB-4CE7-AC67-448FE147407B}">
      <dgm:prSet phldrT="[Text]" custT="1"/>
      <dgm:spPr/>
      <dgm:t>
        <a:bodyPr/>
        <a:lstStyle/>
        <a:p>
          <a:pPr algn="l"/>
          <a:endParaRPr lang="en-US" sz="1200" dirty="0"/>
        </a:p>
        <a:p>
          <a:pPr algn="l"/>
          <a:r>
            <a:rPr lang="en-US" sz="1200" dirty="0"/>
            <a:t>Year 7 – Year 9 – Thinking wider</a:t>
          </a:r>
        </a:p>
      </dgm:t>
    </dgm:pt>
    <dgm:pt modelId="{D54BC811-FAF2-40C1-AB9E-5105D25B1C8E}" type="parTrans" cxnId="{27C3A4D9-62A8-4456-8D99-EFC851D4ED5E}">
      <dgm:prSet/>
      <dgm:spPr/>
      <dgm:t>
        <a:bodyPr/>
        <a:lstStyle/>
        <a:p>
          <a:endParaRPr lang="en-US"/>
        </a:p>
      </dgm:t>
    </dgm:pt>
    <dgm:pt modelId="{CBCBAA5E-5D46-41E9-B84F-036A6E80A1DE}" type="sibTrans" cxnId="{27C3A4D9-62A8-4456-8D99-EFC851D4ED5E}">
      <dgm:prSet/>
      <dgm:spPr/>
      <dgm:t>
        <a:bodyPr/>
        <a:lstStyle/>
        <a:p>
          <a:endParaRPr lang="en-US"/>
        </a:p>
      </dgm:t>
    </dgm:pt>
    <dgm:pt modelId="{EFB92EB5-5FFF-4454-8414-2D33FC4AFA5F}">
      <dgm:prSet phldrT="[Text]" custT="1"/>
      <dgm:spPr/>
      <dgm:t>
        <a:bodyPr/>
        <a:lstStyle/>
        <a:p>
          <a:pPr algn="l"/>
          <a:r>
            <a:rPr lang="en-US" sz="1200" dirty="0"/>
            <a:t>‘Through the eyes of boys’ –</a:t>
          </a:r>
        </a:p>
        <a:p>
          <a:pPr algn="l"/>
          <a:r>
            <a:rPr lang="en-US" sz="1200" dirty="0"/>
            <a:t>Shaping Futures – Y9 – Y11</a:t>
          </a:r>
        </a:p>
      </dgm:t>
    </dgm:pt>
    <dgm:pt modelId="{2C4A5A42-5A4F-404E-BBE3-27003B5F457C}" type="parTrans" cxnId="{7C3BDFFF-62E9-41CA-A790-A4E8708BB026}">
      <dgm:prSet/>
      <dgm:spPr/>
      <dgm:t>
        <a:bodyPr/>
        <a:lstStyle/>
        <a:p>
          <a:endParaRPr lang="en-US"/>
        </a:p>
      </dgm:t>
    </dgm:pt>
    <dgm:pt modelId="{1A0C921B-FFF6-4CFC-85F7-3A2722E1421A}" type="sibTrans" cxnId="{7C3BDFFF-62E9-41CA-A790-A4E8708BB026}">
      <dgm:prSet/>
      <dgm:spPr/>
      <dgm:t>
        <a:bodyPr/>
        <a:lstStyle/>
        <a:p>
          <a:endParaRPr lang="en-US"/>
        </a:p>
      </dgm:t>
    </dgm:pt>
    <dgm:pt modelId="{BAFD73A8-1258-4603-9BBC-E2F86F9A4EA4}">
      <dgm:prSet phldrT="[Text]"/>
      <dgm:spPr/>
      <dgm:t>
        <a:bodyPr/>
        <a:lstStyle/>
        <a:p>
          <a:r>
            <a:rPr lang="en-US" dirty="0"/>
            <a:t>Input into ‘Scholars’, ‘Dream, Plan, Achieve’ – Compact schemes</a:t>
          </a:r>
        </a:p>
      </dgm:t>
    </dgm:pt>
    <dgm:pt modelId="{3BF11D8E-6DFA-4C9B-9EC0-9F4EFB14BBF6}" type="parTrans" cxnId="{ACF9A0BD-857C-4A79-962D-1D395AFCCEF3}">
      <dgm:prSet/>
      <dgm:spPr/>
      <dgm:t>
        <a:bodyPr/>
        <a:lstStyle/>
        <a:p>
          <a:endParaRPr lang="en-US"/>
        </a:p>
      </dgm:t>
    </dgm:pt>
    <dgm:pt modelId="{8FF71C11-139E-4B33-94A4-C61980B0C886}" type="sibTrans" cxnId="{ACF9A0BD-857C-4A79-962D-1D395AFCCEF3}">
      <dgm:prSet/>
      <dgm:spPr/>
      <dgm:t>
        <a:bodyPr/>
        <a:lstStyle/>
        <a:p>
          <a:endParaRPr lang="en-US"/>
        </a:p>
      </dgm:t>
    </dgm:pt>
    <dgm:pt modelId="{56863FF7-22AD-4E55-AE76-309FA4DBEA65}" type="pres">
      <dgm:prSet presAssocID="{C70CC2EE-8190-4CFE-9CC5-50EA97BD9449}" presName="Name0" presStyleCnt="0">
        <dgm:presLayoutVars>
          <dgm:dir/>
          <dgm:resizeHandles val="exact"/>
        </dgm:presLayoutVars>
      </dgm:prSet>
      <dgm:spPr/>
    </dgm:pt>
    <dgm:pt modelId="{0F4A04CD-43BA-415E-8B8B-9DF538EFFC43}" type="pres">
      <dgm:prSet presAssocID="{91E674BA-B4DB-4CE7-AC67-448FE147407B}" presName="parTxOnly" presStyleLbl="node1" presStyleIdx="0" presStyleCnt="3" custScaleX="44800" custScaleY="42603">
        <dgm:presLayoutVars>
          <dgm:bulletEnabled val="1"/>
        </dgm:presLayoutVars>
      </dgm:prSet>
      <dgm:spPr/>
    </dgm:pt>
    <dgm:pt modelId="{0C6679CC-47EA-40EF-870F-F91508FA8DED}" type="pres">
      <dgm:prSet presAssocID="{CBCBAA5E-5D46-41E9-B84F-036A6E80A1DE}" presName="parSpace" presStyleCnt="0"/>
      <dgm:spPr/>
    </dgm:pt>
    <dgm:pt modelId="{2EC4B751-A1B1-408B-A891-61F51686B85C}" type="pres">
      <dgm:prSet presAssocID="{EFB92EB5-5FFF-4454-8414-2D33FC4AFA5F}" presName="parTxOnly" presStyleLbl="node1" presStyleIdx="1" presStyleCnt="3" custScaleX="89862" custScaleY="42866" custLinFactNeighborX="51523" custLinFactNeighborY="0">
        <dgm:presLayoutVars>
          <dgm:bulletEnabled val="1"/>
        </dgm:presLayoutVars>
      </dgm:prSet>
      <dgm:spPr/>
    </dgm:pt>
    <dgm:pt modelId="{9F4BA892-0070-4006-971C-1AD28EF05328}" type="pres">
      <dgm:prSet presAssocID="{1A0C921B-FFF6-4CFC-85F7-3A2722E1421A}" presName="parSpace" presStyleCnt="0"/>
      <dgm:spPr/>
    </dgm:pt>
    <dgm:pt modelId="{F2E489EF-F3D2-4922-9156-34DDE69DB82F}" type="pres">
      <dgm:prSet presAssocID="{BAFD73A8-1258-4603-9BBC-E2F86F9A4EA4}" presName="parTxOnly" presStyleLbl="node1" presStyleIdx="2" presStyleCnt="3" custScaleX="60667" custScaleY="44218" custLinFactNeighborX="14459" custLinFactNeighborY="0">
        <dgm:presLayoutVars>
          <dgm:bulletEnabled val="1"/>
        </dgm:presLayoutVars>
      </dgm:prSet>
      <dgm:spPr/>
    </dgm:pt>
  </dgm:ptLst>
  <dgm:cxnLst>
    <dgm:cxn modelId="{095A231D-2038-4A48-9284-6FC8B23E8B04}" type="presOf" srcId="{BAFD73A8-1258-4603-9BBC-E2F86F9A4EA4}" destId="{F2E489EF-F3D2-4922-9156-34DDE69DB82F}" srcOrd="0" destOrd="0" presId="urn:microsoft.com/office/officeart/2005/8/layout/hChevron3"/>
    <dgm:cxn modelId="{2947F7B9-A081-449A-A03C-2D97888B2464}" type="presOf" srcId="{91E674BA-B4DB-4CE7-AC67-448FE147407B}" destId="{0F4A04CD-43BA-415E-8B8B-9DF538EFFC43}" srcOrd="0" destOrd="0" presId="urn:microsoft.com/office/officeart/2005/8/layout/hChevron3"/>
    <dgm:cxn modelId="{098071BB-285D-4846-9ECD-5FBC5B745240}" type="presOf" srcId="{EFB92EB5-5FFF-4454-8414-2D33FC4AFA5F}" destId="{2EC4B751-A1B1-408B-A891-61F51686B85C}" srcOrd="0" destOrd="0" presId="urn:microsoft.com/office/officeart/2005/8/layout/hChevron3"/>
    <dgm:cxn modelId="{ACF9A0BD-857C-4A79-962D-1D395AFCCEF3}" srcId="{C70CC2EE-8190-4CFE-9CC5-50EA97BD9449}" destId="{BAFD73A8-1258-4603-9BBC-E2F86F9A4EA4}" srcOrd="2" destOrd="0" parTransId="{3BF11D8E-6DFA-4C9B-9EC0-9F4EFB14BBF6}" sibTransId="{8FF71C11-139E-4B33-94A4-C61980B0C886}"/>
    <dgm:cxn modelId="{27C3A4D9-62A8-4456-8D99-EFC851D4ED5E}" srcId="{C70CC2EE-8190-4CFE-9CC5-50EA97BD9449}" destId="{91E674BA-B4DB-4CE7-AC67-448FE147407B}" srcOrd="0" destOrd="0" parTransId="{D54BC811-FAF2-40C1-AB9E-5105D25B1C8E}" sibTransId="{CBCBAA5E-5D46-41E9-B84F-036A6E80A1DE}"/>
    <dgm:cxn modelId="{AE9BF2F4-D154-4ACC-8F39-005F89D7C4C3}" type="presOf" srcId="{C70CC2EE-8190-4CFE-9CC5-50EA97BD9449}" destId="{56863FF7-22AD-4E55-AE76-309FA4DBEA65}" srcOrd="0" destOrd="0" presId="urn:microsoft.com/office/officeart/2005/8/layout/hChevron3"/>
    <dgm:cxn modelId="{7C3BDFFF-62E9-41CA-A790-A4E8708BB026}" srcId="{C70CC2EE-8190-4CFE-9CC5-50EA97BD9449}" destId="{EFB92EB5-5FFF-4454-8414-2D33FC4AFA5F}" srcOrd="1" destOrd="0" parTransId="{2C4A5A42-5A4F-404E-BBE3-27003B5F457C}" sibTransId="{1A0C921B-FFF6-4CFC-85F7-3A2722E1421A}"/>
    <dgm:cxn modelId="{BD2D12EA-6DBC-490A-82B2-E418256D4E93}" type="presParOf" srcId="{56863FF7-22AD-4E55-AE76-309FA4DBEA65}" destId="{0F4A04CD-43BA-415E-8B8B-9DF538EFFC43}" srcOrd="0" destOrd="0" presId="urn:microsoft.com/office/officeart/2005/8/layout/hChevron3"/>
    <dgm:cxn modelId="{958A3488-4D2A-4326-B321-B1181DAD7BD6}" type="presParOf" srcId="{56863FF7-22AD-4E55-AE76-309FA4DBEA65}" destId="{0C6679CC-47EA-40EF-870F-F91508FA8DED}" srcOrd="1" destOrd="0" presId="urn:microsoft.com/office/officeart/2005/8/layout/hChevron3"/>
    <dgm:cxn modelId="{3FAA8E24-CC45-46AC-AE3F-F3E0ACC28FFD}" type="presParOf" srcId="{56863FF7-22AD-4E55-AE76-309FA4DBEA65}" destId="{2EC4B751-A1B1-408B-A891-61F51686B85C}" srcOrd="2" destOrd="0" presId="urn:microsoft.com/office/officeart/2005/8/layout/hChevron3"/>
    <dgm:cxn modelId="{0023976A-3244-4E5D-9DF4-C63163B6ADBC}" type="presParOf" srcId="{56863FF7-22AD-4E55-AE76-309FA4DBEA65}" destId="{9F4BA892-0070-4006-971C-1AD28EF05328}" srcOrd="3" destOrd="0" presId="urn:microsoft.com/office/officeart/2005/8/layout/hChevron3"/>
    <dgm:cxn modelId="{BB04FE43-B168-47BE-87C7-88403A99A739}" type="presParOf" srcId="{56863FF7-22AD-4E55-AE76-309FA4DBEA65}" destId="{F2E489EF-F3D2-4922-9156-34DDE69DB82F}" srcOrd="4"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E776E5-5361-471D-88AB-BD934535B5D0}" type="doc">
      <dgm:prSet loTypeId="urn:microsoft.com/office/officeart/2005/8/layout/chevron1" loCatId="process" qsTypeId="urn:microsoft.com/office/officeart/2005/8/quickstyle/simple1" qsCatId="simple" csTypeId="urn:microsoft.com/office/officeart/2005/8/colors/colorful4" csCatId="colorful" phldr="1"/>
      <dgm:spPr/>
    </dgm:pt>
    <dgm:pt modelId="{8A3F34DE-8BC9-4CCB-9073-8ACD37FDE165}">
      <dgm:prSet phldrT="[Text]"/>
      <dgm:spPr/>
      <dgm:t>
        <a:bodyPr/>
        <a:lstStyle/>
        <a:p>
          <a:r>
            <a:rPr lang="en-US" dirty="0"/>
            <a:t>Student Ambassador work – Becoming role models</a:t>
          </a:r>
        </a:p>
      </dgm:t>
    </dgm:pt>
    <dgm:pt modelId="{8C303F98-0050-4F47-867B-D53B2086420E}" type="parTrans" cxnId="{0EA1275C-A5EF-476B-BEF3-3A11FD74A5E4}">
      <dgm:prSet/>
      <dgm:spPr/>
      <dgm:t>
        <a:bodyPr/>
        <a:lstStyle/>
        <a:p>
          <a:endParaRPr lang="en-US"/>
        </a:p>
      </dgm:t>
    </dgm:pt>
    <dgm:pt modelId="{F0EFC1B0-4874-4B52-91CE-B6DF57C8AC2A}" type="sibTrans" cxnId="{0EA1275C-A5EF-476B-BEF3-3A11FD74A5E4}">
      <dgm:prSet/>
      <dgm:spPr/>
      <dgm:t>
        <a:bodyPr/>
        <a:lstStyle/>
        <a:p>
          <a:endParaRPr lang="en-US"/>
        </a:p>
      </dgm:t>
    </dgm:pt>
    <dgm:pt modelId="{9E53A769-2875-4661-83C9-2DCBE5A63B0B}" type="pres">
      <dgm:prSet presAssocID="{D6E776E5-5361-471D-88AB-BD934535B5D0}" presName="Name0" presStyleCnt="0">
        <dgm:presLayoutVars>
          <dgm:dir/>
          <dgm:animLvl val="lvl"/>
          <dgm:resizeHandles val="exact"/>
        </dgm:presLayoutVars>
      </dgm:prSet>
      <dgm:spPr/>
    </dgm:pt>
    <dgm:pt modelId="{DA40E033-8D56-4D5D-866C-4D8EB5F478AF}" type="pres">
      <dgm:prSet presAssocID="{8A3F34DE-8BC9-4CCB-9073-8ACD37FDE165}" presName="parTxOnly" presStyleLbl="node1" presStyleIdx="0" presStyleCnt="1" custLinFactX="100000" custLinFactY="122175" custLinFactNeighborX="139504" custLinFactNeighborY="200000">
        <dgm:presLayoutVars>
          <dgm:chMax val="0"/>
          <dgm:chPref val="0"/>
          <dgm:bulletEnabled val="1"/>
        </dgm:presLayoutVars>
      </dgm:prSet>
      <dgm:spPr/>
    </dgm:pt>
  </dgm:ptLst>
  <dgm:cxnLst>
    <dgm:cxn modelId="{80D71613-F875-4893-BC8C-9ACE27A65796}" type="presOf" srcId="{D6E776E5-5361-471D-88AB-BD934535B5D0}" destId="{9E53A769-2875-4661-83C9-2DCBE5A63B0B}" srcOrd="0" destOrd="0" presId="urn:microsoft.com/office/officeart/2005/8/layout/chevron1"/>
    <dgm:cxn modelId="{0EA1275C-A5EF-476B-BEF3-3A11FD74A5E4}" srcId="{D6E776E5-5361-471D-88AB-BD934535B5D0}" destId="{8A3F34DE-8BC9-4CCB-9073-8ACD37FDE165}" srcOrd="0" destOrd="0" parTransId="{8C303F98-0050-4F47-867B-D53B2086420E}" sibTransId="{F0EFC1B0-4874-4B52-91CE-B6DF57C8AC2A}"/>
    <dgm:cxn modelId="{3E25D0C4-119F-45DB-8415-73463B517655}" type="presOf" srcId="{8A3F34DE-8BC9-4CCB-9073-8ACD37FDE165}" destId="{DA40E033-8D56-4D5D-866C-4D8EB5F478AF}" srcOrd="0" destOrd="0" presId="urn:microsoft.com/office/officeart/2005/8/layout/chevron1"/>
    <dgm:cxn modelId="{B8043E25-73B2-4D2B-94A8-51D62FE7A81A}" type="presParOf" srcId="{9E53A769-2875-4661-83C9-2DCBE5A63B0B}" destId="{DA40E033-8D56-4D5D-866C-4D8EB5F478AF}" srcOrd="0"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CD25B9-804F-4AD4-BF49-517A0C526E89}"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D225893A-7D93-41D9-85EB-70624B309FFB}">
      <dgm:prSet/>
      <dgm:spPr/>
      <dgm:t>
        <a:bodyPr/>
        <a:lstStyle/>
        <a:p>
          <a:r>
            <a:rPr lang="en-GB" dirty="0"/>
            <a:t>We will be more mindful of the many challenges of working with school partners</a:t>
          </a:r>
          <a:endParaRPr lang="en-US" dirty="0"/>
        </a:p>
      </dgm:t>
    </dgm:pt>
    <dgm:pt modelId="{0E3E08C6-FD7C-4645-B6AE-1FAF8468D987}" type="parTrans" cxnId="{662CDF54-DCDB-4161-B88E-56F0ADF18EA0}">
      <dgm:prSet/>
      <dgm:spPr/>
      <dgm:t>
        <a:bodyPr/>
        <a:lstStyle/>
        <a:p>
          <a:endParaRPr lang="en-US"/>
        </a:p>
      </dgm:t>
    </dgm:pt>
    <dgm:pt modelId="{15468F2A-CE70-4E80-942A-14AE72FF313D}" type="sibTrans" cxnId="{662CDF54-DCDB-4161-B88E-56F0ADF18EA0}">
      <dgm:prSet/>
      <dgm:spPr/>
      <dgm:t>
        <a:bodyPr/>
        <a:lstStyle/>
        <a:p>
          <a:endParaRPr lang="en-US"/>
        </a:p>
      </dgm:t>
    </dgm:pt>
    <dgm:pt modelId="{FA40B6A4-1E25-44C3-B2F9-EB2B2BEDD946}">
      <dgm:prSet/>
      <dgm:spPr/>
      <dgm:t>
        <a:bodyPr/>
        <a:lstStyle/>
        <a:p>
          <a:r>
            <a:rPr lang="en-GB" dirty="0"/>
            <a:t>Schools are often totally under-resourced, under pressure, juggling multiple agendas and priorities</a:t>
          </a:r>
          <a:endParaRPr lang="en-US" dirty="0"/>
        </a:p>
      </dgm:t>
    </dgm:pt>
    <dgm:pt modelId="{46168D81-473C-4B43-B3C3-3FD6E33F035D}" type="parTrans" cxnId="{A9109563-CE31-4A80-AC05-84620A831937}">
      <dgm:prSet/>
      <dgm:spPr/>
      <dgm:t>
        <a:bodyPr/>
        <a:lstStyle/>
        <a:p>
          <a:endParaRPr lang="en-US"/>
        </a:p>
      </dgm:t>
    </dgm:pt>
    <dgm:pt modelId="{09047538-7707-4AFD-A229-BB9575FC3F69}" type="sibTrans" cxnId="{A9109563-CE31-4A80-AC05-84620A831937}">
      <dgm:prSet/>
      <dgm:spPr/>
      <dgm:t>
        <a:bodyPr/>
        <a:lstStyle/>
        <a:p>
          <a:endParaRPr lang="en-US"/>
        </a:p>
      </dgm:t>
    </dgm:pt>
    <dgm:pt modelId="{4A7322ED-7DD3-4057-A90D-406D2615CFBE}">
      <dgm:prSet/>
      <dgm:spPr/>
      <dgm:t>
        <a:bodyPr/>
        <a:lstStyle/>
        <a:p>
          <a:r>
            <a:rPr lang="en-GB" dirty="0"/>
            <a:t>Different schools tackle different parts of the curriculum at different times</a:t>
          </a:r>
          <a:endParaRPr lang="en-US" dirty="0"/>
        </a:p>
      </dgm:t>
    </dgm:pt>
    <dgm:pt modelId="{DEEB9B8D-252A-4153-B7E1-B4D136E42BB3}" type="parTrans" cxnId="{2D5635DC-225F-443D-AD4C-B554691B243B}">
      <dgm:prSet/>
      <dgm:spPr/>
      <dgm:t>
        <a:bodyPr/>
        <a:lstStyle/>
        <a:p>
          <a:endParaRPr lang="en-US"/>
        </a:p>
      </dgm:t>
    </dgm:pt>
    <dgm:pt modelId="{55214742-C8A7-4DDC-9BA5-4E0E7D78A698}" type="sibTrans" cxnId="{2D5635DC-225F-443D-AD4C-B554691B243B}">
      <dgm:prSet/>
      <dgm:spPr/>
      <dgm:t>
        <a:bodyPr/>
        <a:lstStyle/>
        <a:p>
          <a:endParaRPr lang="en-US"/>
        </a:p>
      </dgm:t>
    </dgm:pt>
    <dgm:pt modelId="{814725EE-83D7-4B00-B4E1-0465A5780CFA}">
      <dgm:prSet/>
      <dgm:spPr/>
      <dgm:t>
        <a:bodyPr/>
        <a:lstStyle/>
        <a:p>
          <a:r>
            <a:rPr lang="en-GB"/>
            <a:t>We will better scaffold the experience for participants</a:t>
          </a:r>
          <a:endParaRPr lang="en-US"/>
        </a:p>
      </dgm:t>
    </dgm:pt>
    <dgm:pt modelId="{0E007705-91EB-44A8-9DD4-1D74B66A3502}" type="parTrans" cxnId="{B0250609-14A7-4011-B5BA-465310A67E36}">
      <dgm:prSet/>
      <dgm:spPr/>
      <dgm:t>
        <a:bodyPr/>
        <a:lstStyle/>
        <a:p>
          <a:endParaRPr lang="en-US"/>
        </a:p>
      </dgm:t>
    </dgm:pt>
    <dgm:pt modelId="{53114244-32B2-40F0-8699-9F28AC750BAD}" type="sibTrans" cxnId="{B0250609-14A7-4011-B5BA-465310A67E36}">
      <dgm:prSet/>
      <dgm:spPr/>
      <dgm:t>
        <a:bodyPr/>
        <a:lstStyle/>
        <a:p>
          <a:endParaRPr lang="en-US"/>
        </a:p>
      </dgm:t>
    </dgm:pt>
    <dgm:pt modelId="{3C9E3997-D751-4A99-B2DA-37278D401AFE}">
      <dgm:prSet/>
      <dgm:spPr/>
      <dgm:t>
        <a:bodyPr/>
        <a:lstStyle/>
        <a:p>
          <a:r>
            <a:rPr lang="en-GB" dirty="0"/>
            <a:t>To ensure that participants understood the process / how it was supposed to work and were aware of the commitment they needed to make</a:t>
          </a:r>
          <a:endParaRPr lang="en-US" dirty="0"/>
        </a:p>
      </dgm:t>
    </dgm:pt>
    <dgm:pt modelId="{45C5DFD1-2764-4E6B-A9DE-92F03427F0F3}" type="parTrans" cxnId="{8AD0FCBC-5F63-430A-8209-76E8E6C73E99}">
      <dgm:prSet/>
      <dgm:spPr/>
      <dgm:t>
        <a:bodyPr/>
        <a:lstStyle/>
        <a:p>
          <a:endParaRPr lang="en-US"/>
        </a:p>
      </dgm:t>
    </dgm:pt>
    <dgm:pt modelId="{CB0C8841-4A95-4222-9BB2-21B7F9F12D33}" type="sibTrans" cxnId="{8AD0FCBC-5F63-430A-8209-76E8E6C73E99}">
      <dgm:prSet/>
      <dgm:spPr/>
      <dgm:t>
        <a:bodyPr/>
        <a:lstStyle/>
        <a:p>
          <a:endParaRPr lang="en-US"/>
        </a:p>
      </dgm:t>
    </dgm:pt>
    <dgm:pt modelId="{6CCA1FEE-B978-4FA3-8A9A-33E8FFD57C51}">
      <dgm:prSet/>
      <dgm:spPr/>
      <dgm:t>
        <a:bodyPr/>
        <a:lstStyle/>
        <a:p>
          <a:r>
            <a:rPr lang="en-GB"/>
            <a:t>We will make sure we have enough input and resourcing from the start</a:t>
          </a:r>
          <a:endParaRPr lang="en-US"/>
        </a:p>
      </dgm:t>
    </dgm:pt>
    <dgm:pt modelId="{43C97E9B-83D9-42BE-824D-BB8C4FE0A897}" type="parTrans" cxnId="{D549E0D6-7476-4373-BCE3-DE96E5EDC05E}">
      <dgm:prSet/>
      <dgm:spPr/>
      <dgm:t>
        <a:bodyPr/>
        <a:lstStyle/>
        <a:p>
          <a:endParaRPr lang="en-US"/>
        </a:p>
      </dgm:t>
    </dgm:pt>
    <dgm:pt modelId="{F890E0ED-3EF3-4695-8284-7633154129C4}" type="sibTrans" cxnId="{D549E0D6-7476-4373-BCE3-DE96E5EDC05E}">
      <dgm:prSet/>
      <dgm:spPr/>
      <dgm:t>
        <a:bodyPr/>
        <a:lstStyle/>
        <a:p>
          <a:endParaRPr lang="en-US"/>
        </a:p>
      </dgm:t>
    </dgm:pt>
    <dgm:pt modelId="{23DD61EA-332E-40D8-8E34-F59D6939A96F}">
      <dgm:prSet/>
      <dgm:spPr/>
      <dgm:t>
        <a:bodyPr/>
        <a:lstStyle/>
        <a:p>
          <a:r>
            <a:rPr lang="en-GB"/>
            <a:t>We needed detailed engagement from teachers from the start</a:t>
          </a:r>
          <a:endParaRPr lang="en-US"/>
        </a:p>
      </dgm:t>
    </dgm:pt>
    <dgm:pt modelId="{11EF2C50-61EF-4B91-8872-B02F6E140F96}" type="parTrans" cxnId="{F5DAC954-B728-4630-A83C-DF7F1163414A}">
      <dgm:prSet/>
      <dgm:spPr/>
      <dgm:t>
        <a:bodyPr/>
        <a:lstStyle/>
        <a:p>
          <a:endParaRPr lang="en-US"/>
        </a:p>
      </dgm:t>
    </dgm:pt>
    <dgm:pt modelId="{2B4D5865-D8C5-4DA6-8983-0EC11250D97E}" type="sibTrans" cxnId="{F5DAC954-B728-4630-A83C-DF7F1163414A}">
      <dgm:prSet/>
      <dgm:spPr/>
      <dgm:t>
        <a:bodyPr/>
        <a:lstStyle/>
        <a:p>
          <a:endParaRPr lang="en-US"/>
        </a:p>
      </dgm:t>
    </dgm:pt>
    <dgm:pt modelId="{65795ACE-EDAC-441C-A743-705A866BECB2}">
      <dgm:prSet/>
      <dgm:spPr/>
      <dgm:t>
        <a:bodyPr/>
        <a:lstStyle/>
        <a:p>
          <a:r>
            <a:rPr lang="en-GB"/>
            <a:t>We needed project manage to a greater degree to ensure all stakeholders remained engaged</a:t>
          </a:r>
          <a:endParaRPr lang="en-US"/>
        </a:p>
      </dgm:t>
    </dgm:pt>
    <dgm:pt modelId="{70A59B62-4253-493C-AC7D-E4778284D30E}" type="parTrans" cxnId="{4C20E659-03D3-4915-BA93-541A86C0DE98}">
      <dgm:prSet/>
      <dgm:spPr/>
      <dgm:t>
        <a:bodyPr/>
        <a:lstStyle/>
        <a:p>
          <a:endParaRPr lang="en-US"/>
        </a:p>
      </dgm:t>
    </dgm:pt>
    <dgm:pt modelId="{FEFD06CD-E9C5-41AD-86D4-B566A1854DAB}" type="sibTrans" cxnId="{4C20E659-03D3-4915-BA93-541A86C0DE98}">
      <dgm:prSet/>
      <dgm:spPr/>
      <dgm:t>
        <a:bodyPr/>
        <a:lstStyle/>
        <a:p>
          <a:endParaRPr lang="en-US"/>
        </a:p>
      </dgm:t>
    </dgm:pt>
    <dgm:pt modelId="{FBAA025A-29C3-417B-96F9-1E2E3F4E44DF}" type="pres">
      <dgm:prSet presAssocID="{75CD25B9-804F-4AD4-BF49-517A0C526E89}" presName="root" presStyleCnt="0">
        <dgm:presLayoutVars>
          <dgm:dir/>
          <dgm:resizeHandles val="exact"/>
        </dgm:presLayoutVars>
      </dgm:prSet>
      <dgm:spPr/>
    </dgm:pt>
    <dgm:pt modelId="{72858A47-BE6B-4097-A902-4595ED817B70}" type="pres">
      <dgm:prSet presAssocID="{D225893A-7D93-41D9-85EB-70624B309FFB}" presName="compNode" presStyleCnt="0"/>
      <dgm:spPr/>
    </dgm:pt>
    <dgm:pt modelId="{0B894F68-B0D3-4CA5-B97E-8924C92FFB2B}" type="pres">
      <dgm:prSet presAssocID="{D225893A-7D93-41D9-85EB-70624B309FFB}" presName="bgRect" presStyleLbl="bgShp" presStyleIdx="0" presStyleCnt="3"/>
      <dgm:spPr/>
    </dgm:pt>
    <dgm:pt modelId="{50BF3FA8-0862-4995-83EA-601FBC96B177}" type="pres">
      <dgm:prSet presAssocID="{D225893A-7D93-41D9-85EB-70624B309FF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BD04B77C-9498-4AE6-B391-BB8B93A3C547}" type="pres">
      <dgm:prSet presAssocID="{D225893A-7D93-41D9-85EB-70624B309FFB}" presName="spaceRect" presStyleCnt="0"/>
      <dgm:spPr/>
    </dgm:pt>
    <dgm:pt modelId="{C62B656F-D826-47A4-85AE-5CD7E73D3799}" type="pres">
      <dgm:prSet presAssocID="{D225893A-7D93-41D9-85EB-70624B309FFB}" presName="parTx" presStyleLbl="revTx" presStyleIdx="0" presStyleCnt="6">
        <dgm:presLayoutVars>
          <dgm:chMax val="0"/>
          <dgm:chPref val="0"/>
        </dgm:presLayoutVars>
      </dgm:prSet>
      <dgm:spPr/>
    </dgm:pt>
    <dgm:pt modelId="{E0217A4F-2E49-4C66-8417-12E4D723660D}" type="pres">
      <dgm:prSet presAssocID="{D225893A-7D93-41D9-85EB-70624B309FFB}" presName="desTx" presStyleLbl="revTx" presStyleIdx="1" presStyleCnt="6">
        <dgm:presLayoutVars/>
      </dgm:prSet>
      <dgm:spPr/>
    </dgm:pt>
    <dgm:pt modelId="{29B112E6-A2F4-45DB-AF62-1EAB0D7407EA}" type="pres">
      <dgm:prSet presAssocID="{15468F2A-CE70-4E80-942A-14AE72FF313D}" presName="sibTrans" presStyleCnt="0"/>
      <dgm:spPr/>
    </dgm:pt>
    <dgm:pt modelId="{D72D6888-422C-4B26-A581-FD3F38FE7FA6}" type="pres">
      <dgm:prSet presAssocID="{814725EE-83D7-4B00-B4E1-0465A5780CFA}" presName="compNode" presStyleCnt="0"/>
      <dgm:spPr/>
    </dgm:pt>
    <dgm:pt modelId="{43D96309-F928-445A-A4C1-7652765D18B5}" type="pres">
      <dgm:prSet presAssocID="{814725EE-83D7-4B00-B4E1-0465A5780CFA}" presName="bgRect" presStyleLbl="bgShp" presStyleIdx="1" presStyleCnt="3"/>
      <dgm:spPr/>
    </dgm:pt>
    <dgm:pt modelId="{EA5DB5DB-6B1A-4415-8B74-CD46835F5C86}" type="pres">
      <dgm:prSet presAssocID="{814725EE-83D7-4B00-B4E1-0465A5780CF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E919EC27-EBAD-4D94-A9A6-62B25BC926EA}" type="pres">
      <dgm:prSet presAssocID="{814725EE-83D7-4B00-B4E1-0465A5780CFA}" presName="spaceRect" presStyleCnt="0"/>
      <dgm:spPr/>
    </dgm:pt>
    <dgm:pt modelId="{0CFB1083-D8F6-4BB6-A919-ABFC5CA90BF3}" type="pres">
      <dgm:prSet presAssocID="{814725EE-83D7-4B00-B4E1-0465A5780CFA}" presName="parTx" presStyleLbl="revTx" presStyleIdx="2" presStyleCnt="6">
        <dgm:presLayoutVars>
          <dgm:chMax val="0"/>
          <dgm:chPref val="0"/>
        </dgm:presLayoutVars>
      </dgm:prSet>
      <dgm:spPr/>
    </dgm:pt>
    <dgm:pt modelId="{3DBA5089-1A8C-427E-A46F-B8806BEA2FF4}" type="pres">
      <dgm:prSet presAssocID="{814725EE-83D7-4B00-B4E1-0465A5780CFA}" presName="desTx" presStyleLbl="revTx" presStyleIdx="3" presStyleCnt="6">
        <dgm:presLayoutVars/>
      </dgm:prSet>
      <dgm:spPr/>
    </dgm:pt>
    <dgm:pt modelId="{B2264CD1-C580-43CD-AF36-46EA2AD18515}" type="pres">
      <dgm:prSet presAssocID="{53114244-32B2-40F0-8699-9F28AC750BAD}" presName="sibTrans" presStyleCnt="0"/>
      <dgm:spPr/>
    </dgm:pt>
    <dgm:pt modelId="{E453C85E-D285-498F-8061-0F9841D70DC1}" type="pres">
      <dgm:prSet presAssocID="{6CCA1FEE-B978-4FA3-8A9A-33E8FFD57C51}" presName="compNode" presStyleCnt="0"/>
      <dgm:spPr/>
    </dgm:pt>
    <dgm:pt modelId="{87FD8CDB-CB5B-4092-838C-F4BE25A02CE6}" type="pres">
      <dgm:prSet presAssocID="{6CCA1FEE-B978-4FA3-8A9A-33E8FFD57C51}" presName="bgRect" presStyleLbl="bgShp" presStyleIdx="2" presStyleCnt="3"/>
      <dgm:spPr/>
    </dgm:pt>
    <dgm:pt modelId="{E2C44B7C-060F-4265-ADA0-26E8CCC9601C}" type="pres">
      <dgm:prSet presAssocID="{6CCA1FEE-B978-4FA3-8A9A-33E8FFD57C5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19FC92F9-BEAC-4EE5-B1A1-CF560E5EC9F1}" type="pres">
      <dgm:prSet presAssocID="{6CCA1FEE-B978-4FA3-8A9A-33E8FFD57C51}" presName="spaceRect" presStyleCnt="0"/>
      <dgm:spPr/>
    </dgm:pt>
    <dgm:pt modelId="{4CD7D014-3147-4FFD-9B99-C5940A57F5D7}" type="pres">
      <dgm:prSet presAssocID="{6CCA1FEE-B978-4FA3-8A9A-33E8FFD57C51}" presName="parTx" presStyleLbl="revTx" presStyleIdx="4" presStyleCnt="6">
        <dgm:presLayoutVars>
          <dgm:chMax val="0"/>
          <dgm:chPref val="0"/>
        </dgm:presLayoutVars>
      </dgm:prSet>
      <dgm:spPr/>
    </dgm:pt>
    <dgm:pt modelId="{927E9023-7F1D-4DBD-9E97-273742908E7F}" type="pres">
      <dgm:prSet presAssocID="{6CCA1FEE-B978-4FA3-8A9A-33E8FFD57C51}" presName="desTx" presStyleLbl="revTx" presStyleIdx="5" presStyleCnt="6">
        <dgm:presLayoutVars/>
      </dgm:prSet>
      <dgm:spPr/>
    </dgm:pt>
  </dgm:ptLst>
  <dgm:cxnLst>
    <dgm:cxn modelId="{B0250609-14A7-4011-B5BA-465310A67E36}" srcId="{75CD25B9-804F-4AD4-BF49-517A0C526E89}" destId="{814725EE-83D7-4B00-B4E1-0465A5780CFA}" srcOrd="1" destOrd="0" parTransId="{0E007705-91EB-44A8-9DD4-1D74B66A3502}" sibTransId="{53114244-32B2-40F0-8699-9F28AC750BAD}"/>
    <dgm:cxn modelId="{4CFA6320-3D32-413A-98B0-1D8BB37C993F}" type="presOf" srcId="{65795ACE-EDAC-441C-A743-705A866BECB2}" destId="{927E9023-7F1D-4DBD-9E97-273742908E7F}" srcOrd="0" destOrd="1" presId="urn:microsoft.com/office/officeart/2018/2/layout/IconVerticalSolidList"/>
    <dgm:cxn modelId="{715AD324-2E8A-4C89-A2E9-4A0DBCBD5754}" type="presOf" srcId="{6CCA1FEE-B978-4FA3-8A9A-33E8FFD57C51}" destId="{4CD7D014-3147-4FFD-9B99-C5940A57F5D7}" srcOrd="0" destOrd="0" presId="urn:microsoft.com/office/officeart/2018/2/layout/IconVerticalSolidList"/>
    <dgm:cxn modelId="{A9109563-CE31-4A80-AC05-84620A831937}" srcId="{D225893A-7D93-41D9-85EB-70624B309FFB}" destId="{FA40B6A4-1E25-44C3-B2F9-EB2B2BEDD946}" srcOrd="0" destOrd="0" parTransId="{46168D81-473C-4B43-B3C3-3FD6E33F035D}" sibTransId="{09047538-7707-4AFD-A229-BB9575FC3F69}"/>
    <dgm:cxn modelId="{0DD39645-12BA-41BB-9882-2E8FB7C3AB4A}" type="presOf" srcId="{FA40B6A4-1E25-44C3-B2F9-EB2B2BEDD946}" destId="{E0217A4F-2E49-4C66-8417-12E4D723660D}" srcOrd="0" destOrd="0" presId="urn:microsoft.com/office/officeart/2018/2/layout/IconVerticalSolidList"/>
    <dgm:cxn modelId="{F5DAC954-B728-4630-A83C-DF7F1163414A}" srcId="{6CCA1FEE-B978-4FA3-8A9A-33E8FFD57C51}" destId="{23DD61EA-332E-40D8-8E34-F59D6939A96F}" srcOrd="0" destOrd="0" parTransId="{11EF2C50-61EF-4B91-8872-B02F6E140F96}" sibTransId="{2B4D5865-D8C5-4DA6-8983-0EC11250D97E}"/>
    <dgm:cxn modelId="{662CDF54-DCDB-4161-B88E-56F0ADF18EA0}" srcId="{75CD25B9-804F-4AD4-BF49-517A0C526E89}" destId="{D225893A-7D93-41D9-85EB-70624B309FFB}" srcOrd="0" destOrd="0" parTransId="{0E3E08C6-FD7C-4645-B6AE-1FAF8468D987}" sibTransId="{15468F2A-CE70-4E80-942A-14AE72FF313D}"/>
    <dgm:cxn modelId="{4C20E659-03D3-4915-BA93-541A86C0DE98}" srcId="{6CCA1FEE-B978-4FA3-8A9A-33E8FFD57C51}" destId="{65795ACE-EDAC-441C-A743-705A866BECB2}" srcOrd="1" destOrd="0" parTransId="{70A59B62-4253-493C-AC7D-E4778284D30E}" sibTransId="{FEFD06CD-E9C5-41AD-86D4-B566A1854DAB}"/>
    <dgm:cxn modelId="{F7264180-DFC0-4A00-9A02-8F9466BED3D8}" type="presOf" srcId="{3C9E3997-D751-4A99-B2DA-37278D401AFE}" destId="{3DBA5089-1A8C-427E-A46F-B8806BEA2FF4}" srcOrd="0" destOrd="0" presId="urn:microsoft.com/office/officeart/2018/2/layout/IconVerticalSolidList"/>
    <dgm:cxn modelId="{80196584-7236-41D7-95B9-E298BC60CABF}" type="presOf" srcId="{75CD25B9-804F-4AD4-BF49-517A0C526E89}" destId="{FBAA025A-29C3-417B-96F9-1E2E3F4E44DF}" srcOrd="0" destOrd="0" presId="urn:microsoft.com/office/officeart/2018/2/layout/IconVerticalSolidList"/>
    <dgm:cxn modelId="{7C695095-BCD6-4D1D-B4E3-20779F7394A4}" type="presOf" srcId="{4A7322ED-7DD3-4057-A90D-406D2615CFBE}" destId="{E0217A4F-2E49-4C66-8417-12E4D723660D}" srcOrd="0" destOrd="1" presId="urn:microsoft.com/office/officeart/2018/2/layout/IconVerticalSolidList"/>
    <dgm:cxn modelId="{8AD0FCBC-5F63-430A-8209-76E8E6C73E99}" srcId="{814725EE-83D7-4B00-B4E1-0465A5780CFA}" destId="{3C9E3997-D751-4A99-B2DA-37278D401AFE}" srcOrd="0" destOrd="0" parTransId="{45C5DFD1-2764-4E6B-A9DE-92F03427F0F3}" sibTransId="{CB0C8841-4A95-4222-9BB2-21B7F9F12D33}"/>
    <dgm:cxn modelId="{9DECBFC2-90B6-481D-AA52-DAC1BF1642BC}" type="presOf" srcId="{814725EE-83D7-4B00-B4E1-0465A5780CFA}" destId="{0CFB1083-D8F6-4BB6-A919-ABFC5CA90BF3}" srcOrd="0" destOrd="0" presId="urn:microsoft.com/office/officeart/2018/2/layout/IconVerticalSolidList"/>
    <dgm:cxn modelId="{D549E0D6-7476-4373-BCE3-DE96E5EDC05E}" srcId="{75CD25B9-804F-4AD4-BF49-517A0C526E89}" destId="{6CCA1FEE-B978-4FA3-8A9A-33E8FFD57C51}" srcOrd="2" destOrd="0" parTransId="{43C97E9B-83D9-42BE-824D-BB8C4FE0A897}" sibTransId="{F890E0ED-3EF3-4695-8284-7633154129C4}"/>
    <dgm:cxn modelId="{2D5635DC-225F-443D-AD4C-B554691B243B}" srcId="{D225893A-7D93-41D9-85EB-70624B309FFB}" destId="{4A7322ED-7DD3-4057-A90D-406D2615CFBE}" srcOrd="1" destOrd="0" parTransId="{DEEB9B8D-252A-4153-B7E1-B4D136E42BB3}" sibTransId="{55214742-C8A7-4DDC-9BA5-4E0E7D78A698}"/>
    <dgm:cxn modelId="{91F438E7-AED7-4B80-9E49-E89B3B83323A}" type="presOf" srcId="{D225893A-7D93-41D9-85EB-70624B309FFB}" destId="{C62B656F-D826-47A4-85AE-5CD7E73D3799}" srcOrd="0" destOrd="0" presId="urn:microsoft.com/office/officeart/2018/2/layout/IconVerticalSolidList"/>
    <dgm:cxn modelId="{BA3150EA-F44A-4A5A-9518-E59510F8AA53}" type="presOf" srcId="{23DD61EA-332E-40D8-8E34-F59D6939A96F}" destId="{927E9023-7F1D-4DBD-9E97-273742908E7F}" srcOrd="0" destOrd="0" presId="urn:microsoft.com/office/officeart/2018/2/layout/IconVerticalSolidList"/>
    <dgm:cxn modelId="{7458C06F-C7B7-4343-BD20-F8CDD21D7FBE}" type="presParOf" srcId="{FBAA025A-29C3-417B-96F9-1E2E3F4E44DF}" destId="{72858A47-BE6B-4097-A902-4595ED817B70}" srcOrd="0" destOrd="0" presId="urn:microsoft.com/office/officeart/2018/2/layout/IconVerticalSolidList"/>
    <dgm:cxn modelId="{5121F007-1A6B-4EBA-88DE-F309C3F47C41}" type="presParOf" srcId="{72858A47-BE6B-4097-A902-4595ED817B70}" destId="{0B894F68-B0D3-4CA5-B97E-8924C92FFB2B}" srcOrd="0" destOrd="0" presId="urn:microsoft.com/office/officeart/2018/2/layout/IconVerticalSolidList"/>
    <dgm:cxn modelId="{F2962D88-B23A-4D66-9057-F888D66B4E75}" type="presParOf" srcId="{72858A47-BE6B-4097-A902-4595ED817B70}" destId="{50BF3FA8-0862-4995-83EA-601FBC96B177}" srcOrd="1" destOrd="0" presId="urn:microsoft.com/office/officeart/2018/2/layout/IconVerticalSolidList"/>
    <dgm:cxn modelId="{55E226DB-8976-4F8F-A4BD-BBC1CBE3F35B}" type="presParOf" srcId="{72858A47-BE6B-4097-A902-4595ED817B70}" destId="{BD04B77C-9498-4AE6-B391-BB8B93A3C547}" srcOrd="2" destOrd="0" presId="urn:microsoft.com/office/officeart/2018/2/layout/IconVerticalSolidList"/>
    <dgm:cxn modelId="{F7C85CD8-8737-4C4A-BACB-DC8871E65DB1}" type="presParOf" srcId="{72858A47-BE6B-4097-A902-4595ED817B70}" destId="{C62B656F-D826-47A4-85AE-5CD7E73D3799}" srcOrd="3" destOrd="0" presId="urn:microsoft.com/office/officeart/2018/2/layout/IconVerticalSolidList"/>
    <dgm:cxn modelId="{4909098F-AD32-446C-9D78-70F43D98B15E}" type="presParOf" srcId="{72858A47-BE6B-4097-A902-4595ED817B70}" destId="{E0217A4F-2E49-4C66-8417-12E4D723660D}" srcOrd="4" destOrd="0" presId="urn:microsoft.com/office/officeart/2018/2/layout/IconVerticalSolidList"/>
    <dgm:cxn modelId="{1656ADB5-4018-4F09-BE6B-79411B09B123}" type="presParOf" srcId="{FBAA025A-29C3-417B-96F9-1E2E3F4E44DF}" destId="{29B112E6-A2F4-45DB-AF62-1EAB0D7407EA}" srcOrd="1" destOrd="0" presId="urn:microsoft.com/office/officeart/2018/2/layout/IconVerticalSolidList"/>
    <dgm:cxn modelId="{17D70531-B8C3-4FAC-A93D-A3DFB8A4518C}" type="presParOf" srcId="{FBAA025A-29C3-417B-96F9-1E2E3F4E44DF}" destId="{D72D6888-422C-4B26-A581-FD3F38FE7FA6}" srcOrd="2" destOrd="0" presId="urn:microsoft.com/office/officeart/2018/2/layout/IconVerticalSolidList"/>
    <dgm:cxn modelId="{863185DB-4318-4244-8F63-A8971311A139}" type="presParOf" srcId="{D72D6888-422C-4B26-A581-FD3F38FE7FA6}" destId="{43D96309-F928-445A-A4C1-7652765D18B5}" srcOrd="0" destOrd="0" presId="urn:microsoft.com/office/officeart/2018/2/layout/IconVerticalSolidList"/>
    <dgm:cxn modelId="{4B8F05BA-2B09-4ECC-BEF1-E49F026ADEEE}" type="presParOf" srcId="{D72D6888-422C-4B26-A581-FD3F38FE7FA6}" destId="{EA5DB5DB-6B1A-4415-8B74-CD46835F5C86}" srcOrd="1" destOrd="0" presId="urn:microsoft.com/office/officeart/2018/2/layout/IconVerticalSolidList"/>
    <dgm:cxn modelId="{2259168A-E1A4-4E4F-BB60-1866D90ECFE5}" type="presParOf" srcId="{D72D6888-422C-4B26-A581-FD3F38FE7FA6}" destId="{E919EC27-EBAD-4D94-A9A6-62B25BC926EA}" srcOrd="2" destOrd="0" presId="urn:microsoft.com/office/officeart/2018/2/layout/IconVerticalSolidList"/>
    <dgm:cxn modelId="{996B30FA-C71D-4DC9-83DE-7FC37CC1EF3F}" type="presParOf" srcId="{D72D6888-422C-4B26-A581-FD3F38FE7FA6}" destId="{0CFB1083-D8F6-4BB6-A919-ABFC5CA90BF3}" srcOrd="3" destOrd="0" presId="urn:microsoft.com/office/officeart/2018/2/layout/IconVerticalSolidList"/>
    <dgm:cxn modelId="{1878F432-B6EE-456D-A237-56F21D425BC5}" type="presParOf" srcId="{D72D6888-422C-4B26-A581-FD3F38FE7FA6}" destId="{3DBA5089-1A8C-427E-A46F-B8806BEA2FF4}" srcOrd="4" destOrd="0" presId="urn:microsoft.com/office/officeart/2018/2/layout/IconVerticalSolidList"/>
    <dgm:cxn modelId="{C46CF892-4444-43A7-80AE-F9DC8C26A4AE}" type="presParOf" srcId="{FBAA025A-29C3-417B-96F9-1E2E3F4E44DF}" destId="{B2264CD1-C580-43CD-AF36-46EA2AD18515}" srcOrd="3" destOrd="0" presId="urn:microsoft.com/office/officeart/2018/2/layout/IconVerticalSolidList"/>
    <dgm:cxn modelId="{B1600962-9ADF-4108-AAC3-C80CFC9C5625}" type="presParOf" srcId="{FBAA025A-29C3-417B-96F9-1E2E3F4E44DF}" destId="{E453C85E-D285-498F-8061-0F9841D70DC1}" srcOrd="4" destOrd="0" presId="urn:microsoft.com/office/officeart/2018/2/layout/IconVerticalSolidList"/>
    <dgm:cxn modelId="{B399690A-49CB-479E-873D-1CC9A9D179AD}" type="presParOf" srcId="{E453C85E-D285-498F-8061-0F9841D70DC1}" destId="{87FD8CDB-CB5B-4092-838C-F4BE25A02CE6}" srcOrd="0" destOrd="0" presId="urn:microsoft.com/office/officeart/2018/2/layout/IconVerticalSolidList"/>
    <dgm:cxn modelId="{70B28296-A7C5-461F-9862-6D48459FD809}" type="presParOf" srcId="{E453C85E-D285-498F-8061-0F9841D70DC1}" destId="{E2C44B7C-060F-4265-ADA0-26E8CCC9601C}" srcOrd="1" destOrd="0" presId="urn:microsoft.com/office/officeart/2018/2/layout/IconVerticalSolidList"/>
    <dgm:cxn modelId="{99F5EFF2-8C19-48DF-835C-C4F5332C0755}" type="presParOf" srcId="{E453C85E-D285-498F-8061-0F9841D70DC1}" destId="{19FC92F9-BEAC-4EE5-B1A1-CF560E5EC9F1}" srcOrd="2" destOrd="0" presId="urn:microsoft.com/office/officeart/2018/2/layout/IconVerticalSolidList"/>
    <dgm:cxn modelId="{E4D3EB30-2516-4273-B167-162C9B899F93}" type="presParOf" srcId="{E453C85E-D285-498F-8061-0F9841D70DC1}" destId="{4CD7D014-3147-4FFD-9B99-C5940A57F5D7}" srcOrd="3" destOrd="0" presId="urn:microsoft.com/office/officeart/2018/2/layout/IconVerticalSolidList"/>
    <dgm:cxn modelId="{C5358CA8-0843-4B15-9105-76A8DB70FAFC}" type="presParOf" srcId="{E453C85E-D285-498F-8061-0F9841D70DC1}" destId="{927E9023-7F1D-4DBD-9E97-273742908E7F}"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A04CD-43BA-415E-8B8B-9DF538EFFC43}">
      <dsp:nvSpPr>
        <dsp:cNvPr id="0" name=""/>
        <dsp:cNvSpPr/>
      </dsp:nvSpPr>
      <dsp:spPr>
        <a:xfrm>
          <a:off x="1137" y="2332446"/>
          <a:ext cx="1759446" cy="669265"/>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Year 7 – Year 9 – Thinking wider</a:t>
          </a:r>
        </a:p>
      </dsp:txBody>
      <dsp:txXfrm>
        <a:off x="1137" y="2332446"/>
        <a:ext cx="1592130" cy="669265"/>
      </dsp:txXfrm>
    </dsp:sp>
    <dsp:sp modelId="{2EC4B751-A1B1-408B-A891-61F51686B85C}">
      <dsp:nvSpPr>
        <dsp:cNvPr id="0" name=""/>
        <dsp:cNvSpPr/>
      </dsp:nvSpPr>
      <dsp:spPr>
        <a:xfrm>
          <a:off x="1379813" y="2330381"/>
          <a:ext cx="3529182" cy="673396"/>
        </a:xfrm>
        <a:prstGeom prst="chevron">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l" defTabSz="533400">
            <a:lnSpc>
              <a:spcPct val="90000"/>
            </a:lnSpc>
            <a:spcBef>
              <a:spcPct val="0"/>
            </a:spcBef>
            <a:spcAft>
              <a:spcPct val="35000"/>
            </a:spcAft>
            <a:buNone/>
          </a:pPr>
          <a:r>
            <a:rPr lang="en-US" sz="1200" kern="1200" dirty="0"/>
            <a:t>‘Through the eyes of boys’ –</a:t>
          </a:r>
        </a:p>
        <a:p>
          <a:pPr marL="0" lvl="0" indent="0" algn="l" defTabSz="533400">
            <a:lnSpc>
              <a:spcPct val="90000"/>
            </a:lnSpc>
            <a:spcBef>
              <a:spcPct val="0"/>
            </a:spcBef>
            <a:spcAft>
              <a:spcPct val="35000"/>
            </a:spcAft>
            <a:buNone/>
          </a:pPr>
          <a:r>
            <a:rPr lang="en-US" sz="1200" kern="1200" dirty="0"/>
            <a:t>Shaping Futures – Y9 – Y11</a:t>
          </a:r>
        </a:p>
      </dsp:txBody>
      <dsp:txXfrm>
        <a:off x="1716511" y="2330381"/>
        <a:ext cx="2855786" cy="673396"/>
      </dsp:txXfrm>
    </dsp:sp>
    <dsp:sp modelId="{F2E489EF-F3D2-4922-9156-34DDE69DB82F}">
      <dsp:nvSpPr>
        <dsp:cNvPr id="0" name=""/>
        <dsp:cNvSpPr/>
      </dsp:nvSpPr>
      <dsp:spPr>
        <a:xfrm>
          <a:off x="3719970" y="2319761"/>
          <a:ext cx="2382596" cy="694635"/>
        </a:xfrm>
        <a:prstGeom prst="chevron">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Input into ‘Scholars’, ‘Dream, Plan, Achieve’ – Compact schemes</a:t>
          </a:r>
        </a:p>
      </dsp:txBody>
      <dsp:txXfrm>
        <a:off x="4067288" y="2319761"/>
        <a:ext cx="1687961" cy="694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0E033-8D56-4D5D-866C-4D8EB5F478AF}">
      <dsp:nvSpPr>
        <dsp:cNvPr id="0" name=""/>
        <dsp:cNvSpPr/>
      </dsp:nvSpPr>
      <dsp:spPr>
        <a:xfrm>
          <a:off x="2261" y="0"/>
          <a:ext cx="2313150" cy="708010"/>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Student Ambassador work – Becoming role models</a:t>
          </a:r>
        </a:p>
      </dsp:txBody>
      <dsp:txXfrm>
        <a:off x="356266" y="0"/>
        <a:ext cx="1605140" cy="708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94F68-B0D3-4CA5-B97E-8924C92FFB2B}">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BF3FA8-0862-4995-83EA-601FBC96B177}">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2B656F-D826-47A4-85AE-5CD7E73D3799}">
      <dsp:nvSpPr>
        <dsp:cNvPr id="0" name=""/>
        <dsp:cNvSpPr/>
      </dsp:nvSpPr>
      <dsp:spPr>
        <a:xfrm>
          <a:off x="1435590" y="53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GB" sz="2300" kern="1200" dirty="0"/>
            <a:t>We will be more mindful of the many challenges of working with school partners</a:t>
          </a:r>
          <a:endParaRPr lang="en-US" sz="2300" kern="1200" dirty="0"/>
        </a:p>
      </dsp:txBody>
      <dsp:txXfrm>
        <a:off x="1435590" y="531"/>
        <a:ext cx="4732020" cy="1242935"/>
      </dsp:txXfrm>
    </dsp:sp>
    <dsp:sp modelId="{E0217A4F-2E49-4C66-8417-12E4D723660D}">
      <dsp:nvSpPr>
        <dsp:cNvPr id="0" name=""/>
        <dsp:cNvSpPr/>
      </dsp:nvSpPr>
      <dsp:spPr>
        <a:xfrm>
          <a:off x="6167610" y="53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90000"/>
            </a:lnSpc>
            <a:spcBef>
              <a:spcPct val="0"/>
            </a:spcBef>
            <a:spcAft>
              <a:spcPct val="35000"/>
            </a:spcAft>
            <a:buNone/>
          </a:pPr>
          <a:r>
            <a:rPr lang="en-GB" sz="1500" kern="1200" dirty="0"/>
            <a:t>Schools are often totally under-resourced, under pressure, juggling multiple agendas and priorities</a:t>
          </a:r>
          <a:endParaRPr lang="en-US" sz="1500" kern="1200" dirty="0"/>
        </a:p>
        <a:p>
          <a:pPr marL="0" lvl="0" indent="0" algn="l" defTabSz="666750">
            <a:lnSpc>
              <a:spcPct val="90000"/>
            </a:lnSpc>
            <a:spcBef>
              <a:spcPct val="0"/>
            </a:spcBef>
            <a:spcAft>
              <a:spcPct val="35000"/>
            </a:spcAft>
            <a:buNone/>
          </a:pPr>
          <a:r>
            <a:rPr lang="en-GB" sz="1500" kern="1200" dirty="0"/>
            <a:t>Different schools tackle different parts of the curriculum at different times</a:t>
          </a:r>
          <a:endParaRPr lang="en-US" sz="1500" kern="1200" dirty="0"/>
        </a:p>
      </dsp:txBody>
      <dsp:txXfrm>
        <a:off x="6167610" y="531"/>
        <a:ext cx="4347989" cy="1242935"/>
      </dsp:txXfrm>
    </dsp:sp>
    <dsp:sp modelId="{43D96309-F928-445A-A4C1-7652765D18B5}">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5DB5DB-6B1A-4415-8B74-CD46835F5C86}">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FB1083-D8F6-4BB6-A919-ABFC5CA90BF3}">
      <dsp:nvSpPr>
        <dsp:cNvPr id="0" name=""/>
        <dsp:cNvSpPr/>
      </dsp:nvSpPr>
      <dsp:spPr>
        <a:xfrm>
          <a:off x="1435590" y="155420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GB" sz="2300" kern="1200"/>
            <a:t>We will better scaffold the experience for participants</a:t>
          </a:r>
          <a:endParaRPr lang="en-US" sz="2300" kern="1200"/>
        </a:p>
      </dsp:txBody>
      <dsp:txXfrm>
        <a:off x="1435590" y="1554201"/>
        <a:ext cx="4732020" cy="1242935"/>
      </dsp:txXfrm>
    </dsp:sp>
    <dsp:sp modelId="{3DBA5089-1A8C-427E-A46F-B8806BEA2FF4}">
      <dsp:nvSpPr>
        <dsp:cNvPr id="0" name=""/>
        <dsp:cNvSpPr/>
      </dsp:nvSpPr>
      <dsp:spPr>
        <a:xfrm>
          <a:off x="6167610" y="155420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90000"/>
            </a:lnSpc>
            <a:spcBef>
              <a:spcPct val="0"/>
            </a:spcBef>
            <a:spcAft>
              <a:spcPct val="35000"/>
            </a:spcAft>
            <a:buNone/>
          </a:pPr>
          <a:r>
            <a:rPr lang="en-GB" sz="1500" kern="1200" dirty="0"/>
            <a:t>To ensure that participants understood the process / how it was supposed to work and were aware of the commitment they needed to make</a:t>
          </a:r>
          <a:endParaRPr lang="en-US" sz="1500" kern="1200" dirty="0"/>
        </a:p>
      </dsp:txBody>
      <dsp:txXfrm>
        <a:off x="6167610" y="1554201"/>
        <a:ext cx="4347989" cy="1242935"/>
      </dsp:txXfrm>
    </dsp:sp>
    <dsp:sp modelId="{87FD8CDB-CB5B-4092-838C-F4BE25A02CE6}">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C44B7C-060F-4265-ADA0-26E8CCC9601C}">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D7D014-3147-4FFD-9B99-C5940A57F5D7}">
      <dsp:nvSpPr>
        <dsp:cNvPr id="0" name=""/>
        <dsp:cNvSpPr/>
      </dsp:nvSpPr>
      <dsp:spPr>
        <a:xfrm>
          <a:off x="1435590" y="3107870"/>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GB" sz="2300" kern="1200"/>
            <a:t>We will make sure we have enough input and resourcing from the start</a:t>
          </a:r>
          <a:endParaRPr lang="en-US" sz="2300" kern="1200"/>
        </a:p>
      </dsp:txBody>
      <dsp:txXfrm>
        <a:off x="1435590" y="3107870"/>
        <a:ext cx="4732020" cy="1242935"/>
      </dsp:txXfrm>
    </dsp:sp>
    <dsp:sp modelId="{927E9023-7F1D-4DBD-9E97-273742908E7F}">
      <dsp:nvSpPr>
        <dsp:cNvPr id="0" name=""/>
        <dsp:cNvSpPr/>
      </dsp:nvSpPr>
      <dsp:spPr>
        <a:xfrm>
          <a:off x="6167610" y="3107870"/>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90000"/>
            </a:lnSpc>
            <a:spcBef>
              <a:spcPct val="0"/>
            </a:spcBef>
            <a:spcAft>
              <a:spcPct val="35000"/>
            </a:spcAft>
            <a:buNone/>
          </a:pPr>
          <a:r>
            <a:rPr lang="en-GB" sz="1500" kern="1200"/>
            <a:t>We needed detailed engagement from teachers from the start</a:t>
          </a:r>
          <a:endParaRPr lang="en-US" sz="1500" kern="1200"/>
        </a:p>
        <a:p>
          <a:pPr marL="0" lvl="0" indent="0" algn="l" defTabSz="666750">
            <a:lnSpc>
              <a:spcPct val="90000"/>
            </a:lnSpc>
            <a:spcBef>
              <a:spcPct val="0"/>
            </a:spcBef>
            <a:spcAft>
              <a:spcPct val="35000"/>
            </a:spcAft>
            <a:buNone/>
          </a:pPr>
          <a:r>
            <a:rPr lang="en-GB" sz="1500" kern="1200"/>
            <a:t>We needed project manage to a greater degree to ensure all stakeholders remained engaged</a:t>
          </a:r>
          <a:endParaRPr lang="en-US" sz="1500" kern="1200"/>
        </a:p>
      </dsp:txBody>
      <dsp:txXfrm>
        <a:off x="6167610" y="3107870"/>
        <a:ext cx="4347989"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345F76-111B-42D9-AAFC-509645EFD509}" type="datetimeFigureOut">
              <a:rPr lang="en-GB" smtClean="0"/>
              <a:t>19/10/2020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BF667-A467-46BE-BE7C-FC80EB439C33}" type="slidenum">
              <a:rPr lang="en-GB" smtClean="0"/>
              <a:t>‹#›</a:t>
            </a:fld>
            <a:endParaRPr lang="en-GB"/>
          </a:p>
        </p:txBody>
      </p:sp>
    </p:spTree>
    <p:extLst>
      <p:ext uri="{BB962C8B-B14F-4D97-AF65-F5344CB8AC3E}">
        <p14:creationId xmlns:p14="http://schemas.microsoft.com/office/powerpoint/2010/main" val="28248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They </a:t>
            </a:r>
            <a:r>
              <a:rPr lang="en-GB" baseline="0" dirty="0"/>
              <a:t>all are teenage contemporaries of mine, who are all very successful and have never been near a university.</a:t>
            </a:r>
            <a:endParaRPr lang="en-GB" dirty="0"/>
          </a:p>
        </p:txBody>
      </p:sp>
      <p:sp>
        <p:nvSpPr>
          <p:cNvPr id="4" name="Slide Number Placeholder 3"/>
          <p:cNvSpPr>
            <a:spLocks noGrp="1"/>
          </p:cNvSpPr>
          <p:nvPr>
            <p:ph type="sldNum" sz="quarter" idx="10"/>
          </p:nvPr>
        </p:nvSpPr>
        <p:spPr/>
        <p:txBody>
          <a:bodyPr/>
          <a:lstStyle/>
          <a:p>
            <a:fld id="{E7E47DE8-EA37-430B-8EBC-745065A60B12}" type="slidenum">
              <a:rPr lang="en-GB" smtClean="0"/>
              <a:t>8</a:t>
            </a:fld>
            <a:endParaRPr lang="en-GB"/>
          </a:p>
        </p:txBody>
      </p:sp>
    </p:spTree>
    <p:extLst>
      <p:ext uri="{BB962C8B-B14F-4D97-AF65-F5344CB8AC3E}">
        <p14:creationId xmlns:p14="http://schemas.microsoft.com/office/powerpoint/2010/main" val="2010702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Hanson and her unwitting</a:t>
            </a:r>
            <a:r>
              <a:rPr lang="en-GB" baseline="0" dirty="0"/>
              <a:t> deficit model dialogue when discussing the project</a:t>
            </a:r>
            <a:endParaRPr lang="en-GB" dirty="0"/>
          </a:p>
        </p:txBody>
      </p:sp>
      <p:sp>
        <p:nvSpPr>
          <p:cNvPr id="4" name="Slide Number Placeholder 3"/>
          <p:cNvSpPr>
            <a:spLocks noGrp="1"/>
          </p:cNvSpPr>
          <p:nvPr>
            <p:ph type="sldNum" sz="quarter" idx="10"/>
          </p:nvPr>
        </p:nvSpPr>
        <p:spPr/>
        <p:txBody>
          <a:bodyPr/>
          <a:lstStyle/>
          <a:p>
            <a:fld id="{E7E47DE8-EA37-430B-8EBC-745065A60B12}" type="slidenum">
              <a:rPr lang="en-GB" smtClean="0"/>
              <a:t>14</a:t>
            </a:fld>
            <a:endParaRPr lang="en-GB"/>
          </a:p>
        </p:txBody>
      </p:sp>
    </p:spTree>
    <p:extLst>
      <p:ext uri="{BB962C8B-B14F-4D97-AF65-F5344CB8AC3E}">
        <p14:creationId xmlns:p14="http://schemas.microsoft.com/office/powerpoint/2010/main" val="303893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9AB5-209F-4980-985F-1850945B30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3BE14D-9F17-4F2F-9675-A77D6C28E4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AE4A8F-EFCD-4171-97D6-AD13BA98EE95}"/>
              </a:ext>
            </a:extLst>
          </p:cNvPr>
          <p:cNvSpPr>
            <a:spLocks noGrp="1"/>
          </p:cNvSpPr>
          <p:nvPr>
            <p:ph type="dt" sz="half" idx="10"/>
          </p:nvPr>
        </p:nvSpPr>
        <p:spPr/>
        <p:txBody>
          <a:bodyPr/>
          <a:lstStyle/>
          <a:p>
            <a:fld id="{CC4963A1-0912-45A3-9E4C-6B669F34A1A2}" type="datetimeFigureOut">
              <a:rPr lang="en-GB" smtClean="0"/>
              <a:t>19/10/2020</a:t>
            </a:fld>
            <a:endParaRPr lang="en-GB"/>
          </a:p>
        </p:txBody>
      </p:sp>
      <p:sp>
        <p:nvSpPr>
          <p:cNvPr id="5" name="Footer Placeholder 4">
            <a:extLst>
              <a:ext uri="{FF2B5EF4-FFF2-40B4-BE49-F238E27FC236}">
                <a16:creationId xmlns:a16="http://schemas.microsoft.com/office/drawing/2014/main" id="{5EFC790D-3D0F-448A-8304-F0BFC30878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7417A4-A128-409F-9C37-9EB4F3C6AC3D}"/>
              </a:ext>
            </a:extLst>
          </p:cNvPr>
          <p:cNvSpPr>
            <a:spLocks noGrp="1"/>
          </p:cNvSpPr>
          <p:nvPr>
            <p:ph type="sldNum" sz="quarter" idx="12"/>
          </p:nvPr>
        </p:nvSpPr>
        <p:spPr/>
        <p:txBody>
          <a:bodyPr/>
          <a:lstStyle/>
          <a:p>
            <a:fld id="{84BC09BE-5AF6-472F-A581-A702E9899A9B}" type="slidenum">
              <a:rPr lang="en-GB" smtClean="0"/>
              <a:t>‹#›</a:t>
            </a:fld>
            <a:endParaRPr lang="en-GB"/>
          </a:p>
        </p:txBody>
      </p:sp>
    </p:spTree>
    <p:extLst>
      <p:ext uri="{BB962C8B-B14F-4D97-AF65-F5344CB8AC3E}">
        <p14:creationId xmlns:p14="http://schemas.microsoft.com/office/powerpoint/2010/main" val="155163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E53F-CA23-4F80-9231-765A9561D4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193F33-B620-4CCB-85F6-CF1548D45D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BAFE27-A8A0-4429-BFF7-6D5E1316BBD5}"/>
              </a:ext>
            </a:extLst>
          </p:cNvPr>
          <p:cNvSpPr>
            <a:spLocks noGrp="1"/>
          </p:cNvSpPr>
          <p:nvPr>
            <p:ph type="dt" sz="half" idx="10"/>
          </p:nvPr>
        </p:nvSpPr>
        <p:spPr/>
        <p:txBody>
          <a:bodyPr/>
          <a:lstStyle/>
          <a:p>
            <a:fld id="{CC4963A1-0912-45A3-9E4C-6B669F34A1A2}" type="datetimeFigureOut">
              <a:rPr lang="en-GB" smtClean="0"/>
              <a:t>19/10/2020</a:t>
            </a:fld>
            <a:endParaRPr lang="en-GB"/>
          </a:p>
        </p:txBody>
      </p:sp>
      <p:sp>
        <p:nvSpPr>
          <p:cNvPr id="5" name="Footer Placeholder 4">
            <a:extLst>
              <a:ext uri="{FF2B5EF4-FFF2-40B4-BE49-F238E27FC236}">
                <a16:creationId xmlns:a16="http://schemas.microsoft.com/office/drawing/2014/main" id="{09C15430-B215-42F9-B49C-8DBD689C72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9FDE80-35CE-4EB6-BB4E-F11051D57BA4}"/>
              </a:ext>
            </a:extLst>
          </p:cNvPr>
          <p:cNvSpPr>
            <a:spLocks noGrp="1"/>
          </p:cNvSpPr>
          <p:nvPr>
            <p:ph type="sldNum" sz="quarter" idx="12"/>
          </p:nvPr>
        </p:nvSpPr>
        <p:spPr/>
        <p:txBody>
          <a:bodyPr/>
          <a:lstStyle/>
          <a:p>
            <a:fld id="{84BC09BE-5AF6-472F-A581-A702E9899A9B}" type="slidenum">
              <a:rPr lang="en-GB" smtClean="0"/>
              <a:t>‹#›</a:t>
            </a:fld>
            <a:endParaRPr lang="en-GB"/>
          </a:p>
        </p:txBody>
      </p:sp>
    </p:spTree>
    <p:extLst>
      <p:ext uri="{BB962C8B-B14F-4D97-AF65-F5344CB8AC3E}">
        <p14:creationId xmlns:p14="http://schemas.microsoft.com/office/powerpoint/2010/main" val="410099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978330-065C-41EA-A296-FE4CB1E048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D5648F-99EC-4BF6-B721-A72F7FE141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93BCED-072E-47A0-B84F-05ABBE1B1A89}"/>
              </a:ext>
            </a:extLst>
          </p:cNvPr>
          <p:cNvSpPr>
            <a:spLocks noGrp="1"/>
          </p:cNvSpPr>
          <p:nvPr>
            <p:ph type="dt" sz="half" idx="10"/>
          </p:nvPr>
        </p:nvSpPr>
        <p:spPr/>
        <p:txBody>
          <a:bodyPr/>
          <a:lstStyle/>
          <a:p>
            <a:fld id="{CC4963A1-0912-45A3-9E4C-6B669F34A1A2}" type="datetimeFigureOut">
              <a:rPr lang="en-GB" smtClean="0"/>
              <a:t>19/10/2020</a:t>
            </a:fld>
            <a:endParaRPr lang="en-GB"/>
          </a:p>
        </p:txBody>
      </p:sp>
      <p:sp>
        <p:nvSpPr>
          <p:cNvPr id="5" name="Footer Placeholder 4">
            <a:extLst>
              <a:ext uri="{FF2B5EF4-FFF2-40B4-BE49-F238E27FC236}">
                <a16:creationId xmlns:a16="http://schemas.microsoft.com/office/drawing/2014/main" id="{9ED38C56-4146-4A72-8132-719874DE8B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187AB5-7DB9-46A6-8422-0129E9EBF516}"/>
              </a:ext>
            </a:extLst>
          </p:cNvPr>
          <p:cNvSpPr>
            <a:spLocks noGrp="1"/>
          </p:cNvSpPr>
          <p:nvPr>
            <p:ph type="sldNum" sz="quarter" idx="12"/>
          </p:nvPr>
        </p:nvSpPr>
        <p:spPr/>
        <p:txBody>
          <a:bodyPr/>
          <a:lstStyle/>
          <a:p>
            <a:fld id="{84BC09BE-5AF6-472F-A581-A702E9899A9B}" type="slidenum">
              <a:rPr lang="en-GB" smtClean="0"/>
              <a:t>‹#›</a:t>
            </a:fld>
            <a:endParaRPr lang="en-GB"/>
          </a:p>
        </p:txBody>
      </p:sp>
    </p:spTree>
    <p:extLst>
      <p:ext uri="{BB962C8B-B14F-4D97-AF65-F5344CB8AC3E}">
        <p14:creationId xmlns:p14="http://schemas.microsoft.com/office/powerpoint/2010/main" val="764371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8425" y="5895880"/>
            <a:ext cx="1581184" cy="69102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30761" y="6342301"/>
            <a:ext cx="1210340" cy="188875"/>
          </a:xfrm>
          <a:prstGeom prst="rect">
            <a:avLst/>
          </a:prstGeom>
        </p:spPr>
      </p:pic>
      <p:cxnSp>
        <p:nvCxnSpPr>
          <p:cNvPr id="9" name="Straight Connector 8"/>
          <p:cNvCxnSpPr/>
          <p:nvPr userDrawn="1"/>
        </p:nvCxnSpPr>
        <p:spPr>
          <a:xfrm>
            <a:off x="2144889" y="6498315"/>
            <a:ext cx="8199839" cy="0"/>
          </a:xfrm>
          <a:prstGeom prst="line">
            <a:avLst/>
          </a:prstGeom>
          <a:ln w="38100" cmpd="sng">
            <a:solidFill>
              <a:srgbClr val="0A546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9"/>
          <p:cNvSpPr>
            <a:spLocks noGrp="1"/>
          </p:cNvSpPr>
          <p:nvPr>
            <p:ph type="body" sz="quarter" idx="10" hasCustomPrompt="1"/>
          </p:nvPr>
        </p:nvSpPr>
        <p:spPr>
          <a:xfrm>
            <a:off x="276044" y="247154"/>
            <a:ext cx="9260416" cy="841375"/>
          </a:xfrm>
        </p:spPr>
        <p:txBody>
          <a:bodyPr>
            <a:normAutofit/>
          </a:bodyPr>
          <a:lstStyle>
            <a:lvl1pPr marL="0" indent="0">
              <a:buNone/>
              <a:defRPr sz="4000" b="1" baseline="0">
                <a:solidFill>
                  <a:srgbClr val="CD741C"/>
                </a:solidFill>
              </a:defRPr>
            </a:lvl1pPr>
          </a:lstStyle>
          <a:p>
            <a:pPr lvl="0"/>
            <a:r>
              <a:rPr lang="en-GB" dirty="0"/>
              <a:t>Insert Title Header</a:t>
            </a:r>
            <a:endParaRPr lang="en-US" dirty="0"/>
          </a:p>
        </p:txBody>
      </p:sp>
      <p:sp>
        <p:nvSpPr>
          <p:cNvPr id="13" name="Text Placeholder 19"/>
          <p:cNvSpPr>
            <a:spLocks noGrp="1"/>
          </p:cNvSpPr>
          <p:nvPr>
            <p:ph type="body" sz="quarter" idx="11" hasCustomPrompt="1"/>
          </p:nvPr>
        </p:nvSpPr>
        <p:spPr>
          <a:xfrm>
            <a:off x="276044" y="1445570"/>
            <a:ext cx="9260416" cy="841375"/>
          </a:xfrm>
        </p:spPr>
        <p:txBody>
          <a:bodyPr>
            <a:normAutofit/>
          </a:bodyPr>
          <a:lstStyle>
            <a:lvl1pPr marL="0" indent="0">
              <a:buNone/>
              <a:defRPr sz="2400" b="1" baseline="0">
                <a:solidFill>
                  <a:srgbClr val="0A5466"/>
                </a:solidFill>
              </a:defRPr>
            </a:lvl1pPr>
          </a:lstStyle>
          <a:p>
            <a:pPr lvl="0"/>
            <a:r>
              <a:rPr lang="en-GB" dirty="0"/>
              <a:t>Main body text</a:t>
            </a:r>
            <a:endParaRPr lang="en-US" dirty="0"/>
          </a:p>
        </p:txBody>
      </p:sp>
    </p:spTree>
    <p:extLst>
      <p:ext uri="{BB962C8B-B14F-4D97-AF65-F5344CB8AC3E}">
        <p14:creationId xmlns:p14="http://schemas.microsoft.com/office/powerpoint/2010/main" val="3217998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or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54560" y="2060849"/>
            <a:ext cx="7591573" cy="1226567"/>
          </a:xfrm>
          <a:prstGeom prst="rect">
            <a:avLst/>
          </a:prstGeom>
        </p:spPr>
        <p:txBody>
          <a:bodyPr anchor="ctr" anchorCtr="0"/>
          <a:lstStyle>
            <a:lvl1pPr algn="l">
              <a:defRPr sz="3200" b="1" spc="-150" baseline="0">
                <a:solidFill>
                  <a:schemeClr val="bg1"/>
                </a:solidFill>
              </a:defRPr>
            </a:lvl1pPr>
          </a:lstStyle>
          <a:p>
            <a:r>
              <a:rPr lang="en-US"/>
              <a:t>Presentation title</a:t>
            </a:r>
            <a:endParaRPr lang="en-GB"/>
          </a:p>
        </p:txBody>
      </p:sp>
      <p:sp>
        <p:nvSpPr>
          <p:cNvPr id="3" name="Subtitle 2"/>
          <p:cNvSpPr>
            <a:spLocks noGrp="1"/>
          </p:cNvSpPr>
          <p:nvPr>
            <p:ph type="subTitle" idx="1"/>
          </p:nvPr>
        </p:nvSpPr>
        <p:spPr>
          <a:xfrm>
            <a:off x="2351584" y="3287415"/>
            <a:ext cx="7584843" cy="864096"/>
          </a:xfrm>
          <a:prstGeom prst="rect">
            <a:avLst/>
          </a:prstGeom>
        </p:spPr>
        <p:txBody>
          <a:bodyPr anchor="ctr" anchorCtr="0"/>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Text Placeholder 5"/>
          <p:cNvSpPr>
            <a:spLocks noGrp="1"/>
          </p:cNvSpPr>
          <p:nvPr>
            <p:ph type="body" sz="quarter" idx="10" hasCustomPrompt="1"/>
          </p:nvPr>
        </p:nvSpPr>
        <p:spPr>
          <a:xfrm>
            <a:off x="2351584" y="4149081"/>
            <a:ext cx="3071283" cy="359395"/>
          </a:xfrm>
          <a:prstGeom prst="rect">
            <a:avLst/>
          </a:prstGeom>
        </p:spPr>
        <p:txBody>
          <a:bodyPr/>
          <a:lstStyle>
            <a:lvl1pPr marL="0" indent="0">
              <a:buNone/>
              <a:defRPr sz="1400">
                <a:solidFill>
                  <a:schemeClr val="bg1"/>
                </a:solidFill>
              </a:defRPr>
            </a:lvl1pPr>
          </a:lstStyle>
          <a:p>
            <a:pPr lvl="0"/>
            <a:fld id="{6360D570-4882-4F25-B966-92B63EE9B1D5}" type="datetime4">
              <a:rPr lang="en-GB" smtClean="0"/>
              <a:t>18 November 2016</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0363" y="303366"/>
            <a:ext cx="2384045" cy="389330"/>
          </a:xfrm>
          <a:prstGeom prst="rect">
            <a:avLst/>
          </a:prstGeom>
        </p:spPr>
      </p:pic>
    </p:spTree>
    <p:extLst>
      <p:ext uri="{BB962C8B-B14F-4D97-AF65-F5344CB8AC3E}">
        <p14:creationId xmlns:p14="http://schemas.microsoft.com/office/powerpoint/2010/main" val="2882840758"/>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End Slide">
    <p:spTree>
      <p:nvGrpSpPr>
        <p:cNvPr id="1" name=""/>
        <p:cNvGrpSpPr/>
        <p:nvPr/>
      </p:nvGrpSpPr>
      <p:grpSpPr>
        <a:xfrm>
          <a:off x="0" y="0"/>
          <a:ext cx="0" cy="0"/>
          <a:chOff x="0" y="0"/>
          <a:chExt cx="0" cy="0"/>
        </a:xfrm>
      </p:grpSpPr>
      <p:sp>
        <p:nvSpPr>
          <p:cNvPr id="6" name="Content Placeholder 3"/>
          <p:cNvSpPr>
            <a:spLocks noGrp="1"/>
          </p:cNvSpPr>
          <p:nvPr>
            <p:ph sz="quarter" idx="11" hasCustomPrompt="1"/>
          </p:nvPr>
        </p:nvSpPr>
        <p:spPr>
          <a:xfrm>
            <a:off x="2351584" y="3356522"/>
            <a:ext cx="7584843" cy="1800671"/>
          </a:xfrm>
          <a:prstGeom prst="rect">
            <a:avLst/>
          </a:prstGeom>
        </p:spPr>
        <p:txBody>
          <a:bodyPr/>
          <a:lstStyle>
            <a:lvl1pPr marL="0" indent="0">
              <a:buNone/>
              <a:defRPr sz="1600" b="0" spc="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Copy here</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0363" y="303366"/>
            <a:ext cx="2384045" cy="389330"/>
          </a:xfrm>
          <a:prstGeom prst="rect">
            <a:avLst/>
          </a:prstGeom>
        </p:spPr>
      </p:pic>
      <p:sp>
        <p:nvSpPr>
          <p:cNvPr id="8" name="TextBox 7"/>
          <p:cNvSpPr txBox="1"/>
          <p:nvPr userDrawn="1"/>
        </p:nvSpPr>
        <p:spPr>
          <a:xfrm>
            <a:off x="2351584" y="2700210"/>
            <a:ext cx="7584843" cy="584775"/>
          </a:xfrm>
          <a:prstGeom prst="rect">
            <a:avLst/>
          </a:prstGeom>
          <a:noFill/>
        </p:spPr>
        <p:txBody>
          <a:bodyPr wrap="square" rtlCol="0">
            <a:spAutoFit/>
          </a:bodyPr>
          <a:lstStyle/>
          <a:p>
            <a:r>
              <a:rPr lang="en-GB" sz="3200" b="1" spc="-150">
                <a:solidFill>
                  <a:schemeClr val="bg1"/>
                </a:solidFill>
              </a:rPr>
              <a:t>YOUR</a:t>
            </a:r>
            <a:r>
              <a:rPr lang="en-GB" sz="3200" b="1" spc="-150" baseline="0">
                <a:solidFill>
                  <a:schemeClr val="bg1"/>
                </a:solidFill>
              </a:rPr>
              <a:t> QUESTIONS</a:t>
            </a:r>
            <a:endParaRPr lang="en-GB" sz="3200" b="1" spc="-150">
              <a:solidFill>
                <a:schemeClr val="bg1"/>
              </a:solidFill>
            </a:endParaRPr>
          </a:p>
        </p:txBody>
      </p:sp>
    </p:spTree>
    <p:extLst>
      <p:ext uri="{BB962C8B-B14F-4D97-AF65-F5344CB8AC3E}">
        <p14:creationId xmlns:p14="http://schemas.microsoft.com/office/powerpoint/2010/main" val="2565169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endParaRPr lang="en-GB"/>
          </a:p>
        </p:txBody>
      </p:sp>
      <p:sp>
        <p:nvSpPr>
          <p:cNvPr id="5" name="Text Placeholder 4"/>
          <p:cNvSpPr>
            <a:spLocks noGrp="1"/>
          </p:cNvSpPr>
          <p:nvPr>
            <p:ph type="body" sz="quarter" idx="10"/>
          </p:nvPr>
        </p:nvSpPr>
        <p:spPr>
          <a:xfrm>
            <a:off x="623393" y="1844825"/>
            <a:ext cx="10847916"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440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15CAA-D7B9-40E8-AE86-9FA5644978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EA1838-E98B-46EF-8C13-61D867A26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FDC1F4-16EA-4024-BDA8-1D9433475740}"/>
              </a:ext>
            </a:extLst>
          </p:cNvPr>
          <p:cNvSpPr>
            <a:spLocks noGrp="1"/>
          </p:cNvSpPr>
          <p:nvPr>
            <p:ph type="dt" sz="half" idx="10"/>
          </p:nvPr>
        </p:nvSpPr>
        <p:spPr/>
        <p:txBody>
          <a:bodyPr/>
          <a:lstStyle/>
          <a:p>
            <a:fld id="{CC4963A1-0912-45A3-9E4C-6B669F34A1A2}" type="datetimeFigureOut">
              <a:rPr lang="en-GB" smtClean="0"/>
              <a:t>19/10/2020</a:t>
            </a:fld>
            <a:endParaRPr lang="en-GB"/>
          </a:p>
        </p:txBody>
      </p:sp>
      <p:sp>
        <p:nvSpPr>
          <p:cNvPr id="5" name="Footer Placeholder 4">
            <a:extLst>
              <a:ext uri="{FF2B5EF4-FFF2-40B4-BE49-F238E27FC236}">
                <a16:creationId xmlns:a16="http://schemas.microsoft.com/office/drawing/2014/main" id="{F836E141-FFE1-4362-993A-1A81D5467F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778D0-F766-49C5-9BCF-934E4B6C18D3}"/>
              </a:ext>
            </a:extLst>
          </p:cNvPr>
          <p:cNvSpPr>
            <a:spLocks noGrp="1"/>
          </p:cNvSpPr>
          <p:nvPr>
            <p:ph type="sldNum" sz="quarter" idx="12"/>
          </p:nvPr>
        </p:nvSpPr>
        <p:spPr/>
        <p:txBody>
          <a:bodyPr/>
          <a:lstStyle/>
          <a:p>
            <a:fld id="{84BC09BE-5AF6-472F-A581-A702E9899A9B}" type="slidenum">
              <a:rPr lang="en-GB" smtClean="0"/>
              <a:t>‹#›</a:t>
            </a:fld>
            <a:endParaRPr lang="en-GB"/>
          </a:p>
        </p:txBody>
      </p:sp>
    </p:spTree>
    <p:extLst>
      <p:ext uri="{BB962C8B-B14F-4D97-AF65-F5344CB8AC3E}">
        <p14:creationId xmlns:p14="http://schemas.microsoft.com/office/powerpoint/2010/main" val="288719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95FF3-0101-4890-95C1-DE875F1423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9959CD-D007-4256-B70F-416D9057F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D8160E-AC66-4D14-9CD7-64E366C13064}"/>
              </a:ext>
            </a:extLst>
          </p:cNvPr>
          <p:cNvSpPr>
            <a:spLocks noGrp="1"/>
          </p:cNvSpPr>
          <p:nvPr>
            <p:ph type="dt" sz="half" idx="10"/>
          </p:nvPr>
        </p:nvSpPr>
        <p:spPr/>
        <p:txBody>
          <a:bodyPr/>
          <a:lstStyle/>
          <a:p>
            <a:fld id="{CC4963A1-0912-45A3-9E4C-6B669F34A1A2}" type="datetimeFigureOut">
              <a:rPr lang="en-GB" smtClean="0"/>
              <a:t>19/10/2020</a:t>
            </a:fld>
            <a:endParaRPr lang="en-GB"/>
          </a:p>
        </p:txBody>
      </p:sp>
      <p:sp>
        <p:nvSpPr>
          <p:cNvPr id="5" name="Footer Placeholder 4">
            <a:extLst>
              <a:ext uri="{FF2B5EF4-FFF2-40B4-BE49-F238E27FC236}">
                <a16:creationId xmlns:a16="http://schemas.microsoft.com/office/drawing/2014/main" id="{00989C19-F0B7-4C55-8189-1276D15A66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E40B51-E4A8-4EAA-B413-A265C422EC5A}"/>
              </a:ext>
            </a:extLst>
          </p:cNvPr>
          <p:cNvSpPr>
            <a:spLocks noGrp="1"/>
          </p:cNvSpPr>
          <p:nvPr>
            <p:ph type="sldNum" sz="quarter" idx="12"/>
          </p:nvPr>
        </p:nvSpPr>
        <p:spPr/>
        <p:txBody>
          <a:bodyPr/>
          <a:lstStyle/>
          <a:p>
            <a:fld id="{84BC09BE-5AF6-472F-A581-A702E9899A9B}" type="slidenum">
              <a:rPr lang="en-GB" smtClean="0"/>
              <a:t>‹#›</a:t>
            </a:fld>
            <a:endParaRPr lang="en-GB"/>
          </a:p>
        </p:txBody>
      </p:sp>
    </p:spTree>
    <p:extLst>
      <p:ext uri="{BB962C8B-B14F-4D97-AF65-F5344CB8AC3E}">
        <p14:creationId xmlns:p14="http://schemas.microsoft.com/office/powerpoint/2010/main" val="242954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A920-3859-4148-B41B-7C5A34A597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784B22-F0F8-47CE-9281-2145622360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816556-8BDB-41A3-A5FF-8A6FAD36C7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BE6D27-E72E-4B6A-8B43-9E1B93EAF5E0}"/>
              </a:ext>
            </a:extLst>
          </p:cNvPr>
          <p:cNvSpPr>
            <a:spLocks noGrp="1"/>
          </p:cNvSpPr>
          <p:nvPr>
            <p:ph type="dt" sz="half" idx="10"/>
          </p:nvPr>
        </p:nvSpPr>
        <p:spPr/>
        <p:txBody>
          <a:bodyPr/>
          <a:lstStyle/>
          <a:p>
            <a:fld id="{CC4963A1-0912-45A3-9E4C-6B669F34A1A2}" type="datetimeFigureOut">
              <a:rPr lang="en-GB" smtClean="0"/>
              <a:t>19/10/2020</a:t>
            </a:fld>
            <a:endParaRPr lang="en-GB"/>
          </a:p>
        </p:txBody>
      </p:sp>
      <p:sp>
        <p:nvSpPr>
          <p:cNvPr id="6" name="Footer Placeholder 5">
            <a:extLst>
              <a:ext uri="{FF2B5EF4-FFF2-40B4-BE49-F238E27FC236}">
                <a16:creationId xmlns:a16="http://schemas.microsoft.com/office/drawing/2014/main" id="{A3AE4341-FF39-459C-A7FB-6C9D54C24D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569579-7E10-47F6-9DCC-78816A4766DF}"/>
              </a:ext>
            </a:extLst>
          </p:cNvPr>
          <p:cNvSpPr>
            <a:spLocks noGrp="1"/>
          </p:cNvSpPr>
          <p:nvPr>
            <p:ph type="sldNum" sz="quarter" idx="12"/>
          </p:nvPr>
        </p:nvSpPr>
        <p:spPr/>
        <p:txBody>
          <a:bodyPr/>
          <a:lstStyle/>
          <a:p>
            <a:fld id="{84BC09BE-5AF6-472F-A581-A702E9899A9B}" type="slidenum">
              <a:rPr lang="en-GB" smtClean="0"/>
              <a:t>‹#›</a:t>
            </a:fld>
            <a:endParaRPr lang="en-GB"/>
          </a:p>
        </p:txBody>
      </p:sp>
    </p:spTree>
    <p:extLst>
      <p:ext uri="{BB962C8B-B14F-4D97-AF65-F5344CB8AC3E}">
        <p14:creationId xmlns:p14="http://schemas.microsoft.com/office/powerpoint/2010/main" val="352866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02957-4C3D-4538-97AC-0281D95B01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E323CA-9864-43AC-91F7-6161C09B5D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F48E85-1617-488F-A73B-97AAD7D889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CA8F76-1B29-4EFB-9686-F6EDF8B78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38E296-58D5-43F6-878C-93D5C0A098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86F7F1-3519-453A-B343-94357C25BC52}"/>
              </a:ext>
            </a:extLst>
          </p:cNvPr>
          <p:cNvSpPr>
            <a:spLocks noGrp="1"/>
          </p:cNvSpPr>
          <p:nvPr>
            <p:ph type="dt" sz="half" idx="10"/>
          </p:nvPr>
        </p:nvSpPr>
        <p:spPr/>
        <p:txBody>
          <a:bodyPr/>
          <a:lstStyle/>
          <a:p>
            <a:fld id="{CC4963A1-0912-45A3-9E4C-6B669F34A1A2}" type="datetimeFigureOut">
              <a:rPr lang="en-GB" smtClean="0"/>
              <a:t>19/10/2020</a:t>
            </a:fld>
            <a:endParaRPr lang="en-GB"/>
          </a:p>
        </p:txBody>
      </p:sp>
      <p:sp>
        <p:nvSpPr>
          <p:cNvPr id="8" name="Footer Placeholder 7">
            <a:extLst>
              <a:ext uri="{FF2B5EF4-FFF2-40B4-BE49-F238E27FC236}">
                <a16:creationId xmlns:a16="http://schemas.microsoft.com/office/drawing/2014/main" id="{9D0C9486-54DD-4441-AFDA-CC9013F60E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486CE7-6E55-497D-B13E-2D295DA8B58B}"/>
              </a:ext>
            </a:extLst>
          </p:cNvPr>
          <p:cNvSpPr>
            <a:spLocks noGrp="1"/>
          </p:cNvSpPr>
          <p:nvPr>
            <p:ph type="sldNum" sz="quarter" idx="12"/>
          </p:nvPr>
        </p:nvSpPr>
        <p:spPr/>
        <p:txBody>
          <a:bodyPr/>
          <a:lstStyle/>
          <a:p>
            <a:fld id="{84BC09BE-5AF6-472F-A581-A702E9899A9B}" type="slidenum">
              <a:rPr lang="en-GB" smtClean="0"/>
              <a:t>‹#›</a:t>
            </a:fld>
            <a:endParaRPr lang="en-GB"/>
          </a:p>
        </p:txBody>
      </p:sp>
    </p:spTree>
    <p:extLst>
      <p:ext uri="{BB962C8B-B14F-4D97-AF65-F5344CB8AC3E}">
        <p14:creationId xmlns:p14="http://schemas.microsoft.com/office/powerpoint/2010/main" val="151522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B9194-AF05-4F44-93E7-FC226FF208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4BB634-F72D-42F1-83D7-9742AC0ECF45}"/>
              </a:ext>
            </a:extLst>
          </p:cNvPr>
          <p:cNvSpPr>
            <a:spLocks noGrp="1"/>
          </p:cNvSpPr>
          <p:nvPr>
            <p:ph type="dt" sz="half" idx="10"/>
          </p:nvPr>
        </p:nvSpPr>
        <p:spPr/>
        <p:txBody>
          <a:bodyPr/>
          <a:lstStyle/>
          <a:p>
            <a:fld id="{CC4963A1-0912-45A3-9E4C-6B669F34A1A2}" type="datetimeFigureOut">
              <a:rPr lang="en-GB" smtClean="0"/>
              <a:t>19/10/2020</a:t>
            </a:fld>
            <a:endParaRPr lang="en-GB"/>
          </a:p>
        </p:txBody>
      </p:sp>
      <p:sp>
        <p:nvSpPr>
          <p:cNvPr id="4" name="Footer Placeholder 3">
            <a:extLst>
              <a:ext uri="{FF2B5EF4-FFF2-40B4-BE49-F238E27FC236}">
                <a16:creationId xmlns:a16="http://schemas.microsoft.com/office/drawing/2014/main" id="{E0B8F6A2-44C7-4663-A22A-7E9630DD01E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F36FDF-796E-4FDC-938D-A3C4E7A0AE27}"/>
              </a:ext>
            </a:extLst>
          </p:cNvPr>
          <p:cNvSpPr>
            <a:spLocks noGrp="1"/>
          </p:cNvSpPr>
          <p:nvPr>
            <p:ph type="sldNum" sz="quarter" idx="12"/>
          </p:nvPr>
        </p:nvSpPr>
        <p:spPr/>
        <p:txBody>
          <a:bodyPr/>
          <a:lstStyle/>
          <a:p>
            <a:fld id="{84BC09BE-5AF6-472F-A581-A702E9899A9B}" type="slidenum">
              <a:rPr lang="en-GB" smtClean="0"/>
              <a:t>‹#›</a:t>
            </a:fld>
            <a:endParaRPr lang="en-GB"/>
          </a:p>
        </p:txBody>
      </p:sp>
    </p:spTree>
    <p:extLst>
      <p:ext uri="{BB962C8B-B14F-4D97-AF65-F5344CB8AC3E}">
        <p14:creationId xmlns:p14="http://schemas.microsoft.com/office/powerpoint/2010/main" val="1796878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F26B6-99A2-4A39-B829-F1DE74E8D808}"/>
              </a:ext>
            </a:extLst>
          </p:cNvPr>
          <p:cNvSpPr>
            <a:spLocks noGrp="1"/>
          </p:cNvSpPr>
          <p:nvPr>
            <p:ph type="dt" sz="half" idx="10"/>
          </p:nvPr>
        </p:nvSpPr>
        <p:spPr/>
        <p:txBody>
          <a:bodyPr/>
          <a:lstStyle/>
          <a:p>
            <a:fld id="{CC4963A1-0912-45A3-9E4C-6B669F34A1A2}" type="datetimeFigureOut">
              <a:rPr lang="en-GB" smtClean="0"/>
              <a:t>19/10/2020</a:t>
            </a:fld>
            <a:endParaRPr lang="en-GB"/>
          </a:p>
        </p:txBody>
      </p:sp>
      <p:sp>
        <p:nvSpPr>
          <p:cNvPr id="3" name="Footer Placeholder 2">
            <a:extLst>
              <a:ext uri="{FF2B5EF4-FFF2-40B4-BE49-F238E27FC236}">
                <a16:creationId xmlns:a16="http://schemas.microsoft.com/office/drawing/2014/main" id="{75A26B42-80FD-4EB8-B85F-786F3B8191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13C3F51-0934-4559-8C04-C0654B01D877}"/>
              </a:ext>
            </a:extLst>
          </p:cNvPr>
          <p:cNvSpPr>
            <a:spLocks noGrp="1"/>
          </p:cNvSpPr>
          <p:nvPr>
            <p:ph type="sldNum" sz="quarter" idx="12"/>
          </p:nvPr>
        </p:nvSpPr>
        <p:spPr/>
        <p:txBody>
          <a:bodyPr/>
          <a:lstStyle/>
          <a:p>
            <a:fld id="{84BC09BE-5AF6-472F-A581-A702E9899A9B}" type="slidenum">
              <a:rPr lang="en-GB" smtClean="0"/>
              <a:t>‹#›</a:t>
            </a:fld>
            <a:endParaRPr lang="en-GB"/>
          </a:p>
        </p:txBody>
      </p:sp>
    </p:spTree>
    <p:extLst>
      <p:ext uri="{BB962C8B-B14F-4D97-AF65-F5344CB8AC3E}">
        <p14:creationId xmlns:p14="http://schemas.microsoft.com/office/powerpoint/2010/main" val="110843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ED1D4-036B-4CFA-B8A5-BDCA37FB1F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61F3E68-FA16-4A97-8AA6-D3239ECCA1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DABCBB-932D-4D59-B9C2-5976D31D7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F0E60-121D-4A6F-A643-ADDA06CF00F4}"/>
              </a:ext>
            </a:extLst>
          </p:cNvPr>
          <p:cNvSpPr>
            <a:spLocks noGrp="1"/>
          </p:cNvSpPr>
          <p:nvPr>
            <p:ph type="dt" sz="half" idx="10"/>
          </p:nvPr>
        </p:nvSpPr>
        <p:spPr/>
        <p:txBody>
          <a:bodyPr/>
          <a:lstStyle/>
          <a:p>
            <a:fld id="{CC4963A1-0912-45A3-9E4C-6B669F34A1A2}" type="datetimeFigureOut">
              <a:rPr lang="en-GB" smtClean="0"/>
              <a:t>19/10/2020</a:t>
            </a:fld>
            <a:endParaRPr lang="en-GB"/>
          </a:p>
        </p:txBody>
      </p:sp>
      <p:sp>
        <p:nvSpPr>
          <p:cNvPr id="6" name="Footer Placeholder 5">
            <a:extLst>
              <a:ext uri="{FF2B5EF4-FFF2-40B4-BE49-F238E27FC236}">
                <a16:creationId xmlns:a16="http://schemas.microsoft.com/office/drawing/2014/main" id="{4CF88B56-EE49-411C-973F-3893EA4E8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ED1FEC-11ED-4C34-AFC8-17FCBA82A544}"/>
              </a:ext>
            </a:extLst>
          </p:cNvPr>
          <p:cNvSpPr>
            <a:spLocks noGrp="1"/>
          </p:cNvSpPr>
          <p:nvPr>
            <p:ph type="sldNum" sz="quarter" idx="12"/>
          </p:nvPr>
        </p:nvSpPr>
        <p:spPr/>
        <p:txBody>
          <a:bodyPr/>
          <a:lstStyle/>
          <a:p>
            <a:fld id="{84BC09BE-5AF6-472F-A581-A702E9899A9B}" type="slidenum">
              <a:rPr lang="en-GB" smtClean="0"/>
              <a:t>‹#›</a:t>
            </a:fld>
            <a:endParaRPr lang="en-GB"/>
          </a:p>
        </p:txBody>
      </p:sp>
    </p:spTree>
    <p:extLst>
      <p:ext uri="{BB962C8B-B14F-4D97-AF65-F5344CB8AC3E}">
        <p14:creationId xmlns:p14="http://schemas.microsoft.com/office/powerpoint/2010/main" val="1596552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504B-2CAF-4D03-9E0D-E8892DFB19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E52B5C-2117-49F2-AE5A-B44DB5A94C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553B8E-FC96-4861-8287-C032989FA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FAF30D-0634-433B-BEDE-B833D48B0608}"/>
              </a:ext>
            </a:extLst>
          </p:cNvPr>
          <p:cNvSpPr>
            <a:spLocks noGrp="1"/>
          </p:cNvSpPr>
          <p:nvPr>
            <p:ph type="dt" sz="half" idx="10"/>
          </p:nvPr>
        </p:nvSpPr>
        <p:spPr/>
        <p:txBody>
          <a:bodyPr/>
          <a:lstStyle/>
          <a:p>
            <a:fld id="{CC4963A1-0912-45A3-9E4C-6B669F34A1A2}" type="datetimeFigureOut">
              <a:rPr lang="en-GB" smtClean="0"/>
              <a:t>19/10/2020</a:t>
            </a:fld>
            <a:endParaRPr lang="en-GB"/>
          </a:p>
        </p:txBody>
      </p:sp>
      <p:sp>
        <p:nvSpPr>
          <p:cNvPr id="6" name="Footer Placeholder 5">
            <a:extLst>
              <a:ext uri="{FF2B5EF4-FFF2-40B4-BE49-F238E27FC236}">
                <a16:creationId xmlns:a16="http://schemas.microsoft.com/office/drawing/2014/main" id="{15D30CEB-16AE-45B8-A597-2732ACC76D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2D4073-3764-4CF2-B468-149FAC5E75CC}"/>
              </a:ext>
            </a:extLst>
          </p:cNvPr>
          <p:cNvSpPr>
            <a:spLocks noGrp="1"/>
          </p:cNvSpPr>
          <p:nvPr>
            <p:ph type="sldNum" sz="quarter" idx="12"/>
          </p:nvPr>
        </p:nvSpPr>
        <p:spPr/>
        <p:txBody>
          <a:bodyPr/>
          <a:lstStyle/>
          <a:p>
            <a:fld id="{84BC09BE-5AF6-472F-A581-A702E9899A9B}" type="slidenum">
              <a:rPr lang="en-GB" smtClean="0"/>
              <a:t>‹#›</a:t>
            </a:fld>
            <a:endParaRPr lang="en-GB"/>
          </a:p>
        </p:txBody>
      </p:sp>
    </p:spTree>
    <p:extLst>
      <p:ext uri="{BB962C8B-B14F-4D97-AF65-F5344CB8AC3E}">
        <p14:creationId xmlns:p14="http://schemas.microsoft.com/office/powerpoint/2010/main" val="825874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7B9F26-48BE-4425-B9AA-FFAED3E360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E84394-9190-410F-A36F-86E2597E67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38AB76-2BA9-4432-81A5-F88A5E1CB7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963A1-0912-45A3-9E4C-6B669F34A1A2}" type="datetimeFigureOut">
              <a:rPr lang="en-GB" smtClean="0"/>
              <a:t>19/10/2020</a:t>
            </a:fld>
            <a:endParaRPr lang="en-GB"/>
          </a:p>
        </p:txBody>
      </p:sp>
      <p:sp>
        <p:nvSpPr>
          <p:cNvPr id="5" name="Footer Placeholder 4">
            <a:extLst>
              <a:ext uri="{FF2B5EF4-FFF2-40B4-BE49-F238E27FC236}">
                <a16:creationId xmlns:a16="http://schemas.microsoft.com/office/drawing/2014/main" id="{78380015-28C8-473A-974D-E3FB37F7F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F3F325-9DAB-4AC0-BF58-5BD00A52B6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C09BE-5AF6-472F-A581-A702E9899A9B}" type="slidenum">
              <a:rPr lang="en-GB" smtClean="0"/>
              <a:t>‹#›</a:t>
            </a:fld>
            <a:endParaRPr lang="en-GB"/>
          </a:p>
        </p:txBody>
      </p:sp>
    </p:spTree>
    <p:extLst>
      <p:ext uri="{BB962C8B-B14F-4D97-AF65-F5344CB8AC3E}">
        <p14:creationId xmlns:p14="http://schemas.microsoft.com/office/powerpoint/2010/main" val="4288589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001751"/>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a:t>TITLE</a:t>
            </a:r>
            <a:endParaRPr lang="en-GB"/>
          </a:p>
        </p:txBody>
      </p:sp>
      <p:sp>
        <p:nvSpPr>
          <p:cNvPr id="6" name="TextBox 5"/>
          <p:cNvSpPr txBox="1"/>
          <p:nvPr userDrawn="1"/>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0363" y="303366"/>
            <a:ext cx="2389915" cy="389330"/>
          </a:xfrm>
          <a:prstGeom prst="rect">
            <a:avLst/>
          </a:prstGeom>
        </p:spPr>
      </p:pic>
    </p:spTree>
    <p:extLst>
      <p:ext uri="{BB962C8B-B14F-4D97-AF65-F5344CB8AC3E}">
        <p14:creationId xmlns:p14="http://schemas.microsoft.com/office/powerpoint/2010/main" val="1925712472"/>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defTabSz="914400" rtl="0" eaLnBrk="1" latinLnBrk="0" hangingPunct="1">
        <a:spcBef>
          <a:spcPct val="0"/>
        </a:spcBef>
        <a:buNone/>
        <a:defRPr sz="3200" kern="1200" spc="-150">
          <a:solidFill>
            <a:schemeClr val="bg2"/>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chemeClr val="bg2"/>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7.emf"/><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31.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32.png"/><Relationship Id="rId9" Type="http://schemas.microsoft.com/office/2007/relationships/diagramDrawing" Target="../diagrams/drawing1.xml"/><Relationship Id="rId14" Type="http://schemas.microsoft.com/office/2007/relationships/diagramDrawing" Target="../diagrams/drawing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3315-693F-4491-8BAA-7A0081EF7C7A}"/>
              </a:ext>
            </a:extLst>
          </p:cNvPr>
          <p:cNvSpPr>
            <a:spLocks noGrp="1"/>
          </p:cNvSpPr>
          <p:nvPr>
            <p:ph type="ctrTitle"/>
          </p:nvPr>
        </p:nvSpPr>
        <p:spPr>
          <a:xfrm>
            <a:off x="306264" y="1904303"/>
            <a:ext cx="7258049" cy="1128468"/>
          </a:xfrm>
        </p:spPr>
        <p:txBody>
          <a:bodyPr anchor="t">
            <a:normAutofit fontScale="90000"/>
          </a:bodyPr>
          <a:lstStyle/>
          <a:p>
            <a:r>
              <a:rPr lang="en-GB" sz="3200" b="1" dirty="0"/>
              <a:t>Everything is Broken - COIVD 19, Learning from Failure, and the Importance of Reflexive Practice</a:t>
            </a:r>
            <a:endParaRPr lang="en-GB" sz="3200" dirty="0"/>
          </a:p>
        </p:txBody>
      </p:sp>
      <p:sp>
        <p:nvSpPr>
          <p:cNvPr id="3" name="Subtitle 2">
            <a:extLst>
              <a:ext uri="{FF2B5EF4-FFF2-40B4-BE49-F238E27FC236}">
                <a16:creationId xmlns:a16="http://schemas.microsoft.com/office/drawing/2014/main" id="{8600A456-0344-4867-B199-162C22C7035D}"/>
              </a:ext>
            </a:extLst>
          </p:cNvPr>
          <p:cNvSpPr>
            <a:spLocks noGrp="1"/>
          </p:cNvSpPr>
          <p:nvPr>
            <p:ph type="subTitle" idx="1"/>
          </p:nvPr>
        </p:nvSpPr>
        <p:spPr>
          <a:xfrm>
            <a:off x="407377" y="3258778"/>
            <a:ext cx="7206761" cy="1415772"/>
          </a:xfrm>
        </p:spPr>
        <p:txBody>
          <a:bodyPr>
            <a:normAutofit fontScale="92500" lnSpcReduction="20000"/>
          </a:bodyPr>
          <a:lstStyle/>
          <a:p>
            <a:r>
              <a:rPr lang="en-GB" sz="3300" i="1" dirty="0">
                <a:latin typeface="+mj-lt"/>
              </a:rPr>
              <a:t>Chris Bayes</a:t>
            </a:r>
          </a:p>
          <a:p>
            <a:r>
              <a:rPr lang="en-GB" sz="3300" i="1" dirty="0">
                <a:latin typeface="+mj-lt"/>
              </a:rPr>
              <a:t>Julian Crockford</a:t>
            </a:r>
          </a:p>
          <a:p>
            <a:r>
              <a:rPr lang="en-GB" sz="3300" i="1" dirty="0">
                <a:latin typeface="+mj-lt"/>
              </a:rPr>
              <a:t>Gino Graziano</a:t>
            </a:r>
          </a:p>
          <a:p>
            <a:endParaRPr lang="en-GB" sz="1800" i="1" dirty="0">
              <a:latin typeface="+mj-lt"/>
            </a:endParaRPr>
          </a:p>
        </p:txBody>
      </p:sp>
      <p:pic>
        <p:nvPicPr>
          <p:cNvPr id="5" name="Picture 4" descr="A picture containing food, drawing, clock&#10;&#10;Description automatically generated">
            <a:extLst>
              <a:ext uri="{FF2B5EF4-FFF2-40B4-BE49-F238E27FC236}">
                <a16:creationId xmlns:a16="http://schemas.microsoft.com/office/drawing/2014/main" id="{570B9FA8-65CD-43D7-A10A-D94FB78A4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3420" y="76421"/>
            <a:ext cx="2666673" cy="1022618"/>
          </a:xfrm>
          <a:prstGeom prst="rect">
            <a:avLst/>
          </a:prstGeom>
        </p:spPr>
      </p:pic>
      <p:sp>
        <p:nvSpPr>
          <p:cNvPr id="6" name="TextBox 5">
            <a:extLst>
              <a:ext uri="{FF2B5EF4-FFF2-40B4-BE49-F238E27FC236}">
                <a16:creationId xmlns:a16="http://schemas.microsoft.com/office/drawing/2014/main" id="{A257C081-011B-4915-820E-9C0F9CEE3C03}"/>
              </a:ext>
            </a:extLst>
          </p:cNvPr>
          <p:cNvSpPr txBox="1"/>
          <p:nvPr/>
        </p:nvSpPr>
        <p:spPr>
          <a:xfrm>
            <a:off x="306264" y="294520"/>
            <a:ext cx="7408985" cy="1415772"/>
          </a:xfrm>
          <a:prstGeom prst="rect">
            <a:avLst/>
          </a:prstGeom>
          <a:noFill/>
        </p:spPr>
        <p:txBody>
          <a:bodyPr wrap="square" rtlCol="0">
            <a:spAutoFit/>
          </a:bodyPr>
          <a:lstStyle/>
          <a:p>
            <a:r>
              <a:rPr lang="en-GB" sz="3400" dirty="0">
                <a:latin typeface="Aparajita" panose="02020603050405020304" pitchFamily="18" charset="0"/>
                <a:cs typeface="Aparajita" panose="02020603050405020304" pitchFamily="18" charset="0"/>
              </a:rPr>
              <a:t>Why Evaluate? Lunchtime Conference Programme: Widening Participation, Evaluation and COVID 19</a:t>
            </a:r>
          </a:p>
          <a:p>
            <a:endParaRPr lang="en-GB" dirty="0"/>
          </a:p>
        </p:txBody>
      </p:sp>
      <p:sp>
        <p:nvSpPr>
          <p:cNvPr id="7" name="TextBox 6">
            <a:extLst>
              <a:ext uri="{FF2B5EF4-FFF2-40B4-BE49-F238E27FC236}">
                <a16:creationId xmlns:a16="http://schemas.microsoft.com/office/drawing/2014/main" id="{2B61C088-321B-4AA3-8AED-936760A5A9DF}"/>
              </a:ext>
            </a:extLst>
          </p:cNvPr>
          <p:cNvSpPr txBox="1"/>
          <p:nvPr/>
        </p:nvSpPr>
        <p:spPr>
          <a:xfrm>
            <a:off x="8154674" y="1646330"/>
            <a:ext cx="3695419" cy="5016758"/>
          </a:xfrm>
          <a:prstGeom prst="rect">
            <a:avLst/>
          </a:prstGeom>
          <a:noFill/>
          <a:ln>
            <a:solidFill>
              <a:schemeClr val="tx1"/>
            </a:solidFill>
          </a:ln>
        </p:spPr>
        <p:txBody>
          <a:bodyPr wrap="square" rtlCol="0">
            <a:spAutoFit/>
          </a:bodyPr>
          <a:lstStyle/>
          <a:p>
            <a:r>
              <a:rPr lang="en-GB" sz="1600" b="1" dirty="0"/>
              <a:t>Welcome to today’s session.</a:t>
            </a:r>
          </a:p>
          <a:p>
            <a:endParaRPr lang="en-GB" sz="1600" dirty="0"/>
          </a:p>
          <a:p>
            <a:r>
              <a:rPr lang="en-GB" sz="1600" u="sng" dirty="0"/>
              <a:t>Please keep your microphones muted.</a:t>
            </a:r>
            <a:endParaRPr lang="en-GB" sz="1600" dirty="0"/>
          </a:p>
          <a:p>
            <a:endParaRPr lang="en-GB" sz="1600" dirty="0"/>
          </a:p>
          <a:p>
            <a:r>
              <a:rPr lang="en-GB" sz="1600" dirty="0"/>
              <a:t>There will be a 20-30 minute presentation or panel discussion.  </a:t>
            </a:r>
          </a:p>
          <a:p>
            <a:endParaRPr lang="en-GB" sz="1600" dirty="0"/>
          </a:p>
          <a:p>
            <a:r>
              <a:rPr lang="en-GB" sz="1600" dirty="0"/>
              <a:t>We will then have 25 minutes for questions and discussion. </a:t>
            </a:r>
          </a:p>
          <a:p>
            <a:endParaRPr lang="en-GB" sz="1600" dirty="0"/>
          </a:p>
          <a:p>
            <a:r>
              <a:rPr lang="en-GB" sz="1600" dirty="0"/>
              <a:t>We may record the presentation / panel discussion, but we will turn recording off for the open discussion. </a:t>
            </a:r>
          </a:p>
          <a:p>
            <a:endParaRPr lang="en-GB" sz="1600" dirty="0"/>
          </a:p>
          <a:p>
            <a:r>
              <a:rPr lang="en-GB" sz="1600" dirty="0"/>
              <a:t>Please contribute to the discussion or ask your questions via Zoom’s chat function (at the bottom of your screen). Please address your chat to everyone. The meeting host will read out your question / comment.</a:t>
            </a:r>
          </a:p>
        </p:txBody>
      </p:sp>
      <p:sp>
        <p:nvSpPr>
          <p:cNvPr id="8" name="TextBox 7">
            <a:extLst>
              <a:ext uri="{FF2B5EF4-FFF2-40B4-BE49-F238E27FC236}">
                <a16:creationId xmlns:a16="http://schemas.microsoft.com/office/drawing/2014/main" id="{371CAFD8-7A25-49FB-B640-C77DBB085E03}"/>
              </a:ext>
            </a:extLst>
          </p:cNvPr>
          <p:cNvSpPr txBox="1"/>
          <p:nvPr/>
        </p:nvSpPr>
        <p:spPr>
          <a:xfrm>
            <a:off x="306263" y="4745708"/>
            <a:ext cx="7258049" cy="2031325"/>
          </a:xfrm>
          <a:prstGeom prst="rect">
            <a:avLst/>
          </a:prstGeom>
          <a:noFill/>
        </p:spPr>
        <p:txBody>
          <a:bodyPr wrap="square" rtlCol="0">
            <a:spAutoFit/>
          </a:bodyPr>
          <a:lstStyle/>
          <a:p>
            <a:r>
              <a:rPr lang="en-GB" dirty="0"/>
              <a:t>#</a:t>
            </a:r>
            <a:r>
              <a:rPr lang="en-GB" dirty="0" err="1"/>
              <a:t>whyevaluate</a:t>
            </a:r>
            <a:endParaRPr lang="en-GB" dirty="0"/>
          </a:p>
          <a:p>
            <a:r>
              <a:rPr lang="en-GB" dirty="0"/>
              <a:t>@</a:t>
            </a:r>
            <a:r>
              <a:rPr lang="en-GB" dirty="0" err="1"/>
              <a:t>VilliersPark</a:t>
            </a:r>
            <a:endParaRPr lang="en-GB" dirty="0"/>
          </a:p>
          <a:p>
            <a:endParaRPr lang="en-GB" dirty="0"/>
          </a:p>
          <a:p>
            <a:r>
              <a:rPr lang="en-GB" dirty="0"/>
              <a:t>@</a:t>
            </a:r>
            <a:r>
              <a:rPr lang="en-GB" dirty="0" err="1"/>
              <a:t>JulianCrockford</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3728256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‘Through the eyes of boys’</a:t>
            </a:r>
          </a:p>
        </p:txBody>
      </p:sp>
      <p:sp>
        <p:nvSpPr>
          <p:cNvPr id="3" name="Subtitle 2"/>
          <p:cNvSpPr>
            <a:spLocks noGrp="1"/>
          </p:cNvSpPr>
          <p:nvPr>
            <p:ph type="subTitle" idx="1"/>
          </p:nvPr>
        </p:nvSpPr>
        <p:spPr/>
        <p:txBody>
          <a:bodyPr/>
          <a:lstStyle/>
          <a:p>
            <a:r>
              <a:rPr lang="en-GB" dirty="0"/>
              <a:t>The initial idea and pilot phase</a:t>
            </a:r>
          </a:p>
        </p:txBody>
      </p:sp>
    </p:spTree>
    <p:extLst>
      <p:ext uri="{BB962C8B-B14F-4D97-AF65-F5344CB8AC3E}">
        <p14:creationId xmlns:p14="http://schemas.microsoft.com/office/powerpoint/2010/main" val="18047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80299"/>
            <a:ext cx="12192000" cy="7038300"/>
          </a:xfrm>
          <a:prstGeom prst="rect">
            <a:avLst/>
          </a:prstGeom>
        </p:spPr>
      </p:pic>
      <p:sp>
        <p:nvSpPr>
          <p:cNvPr id="3" name="Oval Callout 2"/>
          <p:cNvSpPr/>
          <p:nvPr/>
        </p:nvSpPr>
        <p:spPr bwMode="auto">
          <a:xfrm>
            <a:off x="7590503" y="1042219"/>
            <a:ext cx="4414684" cy="2556387"/>
          </a:xfrm>
          <a:prstGeom prst="wedgeEllipseCallout">
            <a:avLst>
              <a:gd name="adj1" fmla="val -43941"/>
              <a:gd name="adj2" fmla="val 94848"/>
            </a:avLst>
          </a:prstGeom>
        </p:spPr>
        <p:style>
          <a:lnRef idx="1">
            <a:schemeClr val="accent1"/>
          </a:lnRef>
          <a:fillRef idx="3">
            <a:schemeClr val="accent1"/>
          </a:fillRef>
          <a:effectRef idx="2">
            <a:schemeClr val="accent1"/>
          </a:effectRef>
          <a:fontRef idx="minor">
            <a:schemeClr val="lt1"/>
          </a:fontRef>
        </p:style>
        <p:txBody>
          <a:bodyPr anchor="ctr"/>
          <a:lstStyle/>
          <a:p>
            <a:pPr>
              <a:spcBef>
                <a:spcPct val="0"/>
              </a:spcBef>
            </a:pPr>
            <a:r>
              <a:rPr lang="en-GB" altLang="en-US"/>
              <a:t>“If you’re a white, working-class boy, you’re less likely than anybody else in Britain to go to university”</a:t>
            </a:r>
            <a:endParaRPr lang="en-GB" altLang="en-US" dirty="0"/>
          </a:p>
        </p:txBody>
      </p:sp>
    </p:spTree>
    <p:extLst>
      <p:ext uri="{BB962C8B-B14F-4D97-AF65-F5344CB8AC3E}">
        <p14:creationId xmlns:p14="http://schemas.microsoft.com/office/powerpoint/2010/main" val="362375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pilot project</a:t>
            </a:r>
          </a:p>
        </p:txBody>
      </p:sp>
      <p:sp>
        <p:nvSpPr>
          <p:cNvPr id="3" name="Content Placeholder 2"/>
          <p:cNvSpPr>
            <a:spLocks noGrp="1"/>
          </p:cNvSpPr>
          <p:nvPr>
            <p:ph idx="1"/>
          </p:nvPr>
        </p:nvSpPr>
        <p:spPr>
          <a:xfrm>
            <a:off x="838200" y="2326175"/>
            <a:ext cx="10515600" cy="4351338"/>
          </a:xfrm>
        </p:spPr>
        <p:txBody>
          <a:bodyPr>
            <a:normAutofit fontScale="47500" lnSpcReduction="20000"/>
          </a:bodyPr>
          <a:lstStyle/>
          <a:p>
            <a:endParaRPr lang="en-GB" dirty="0"/>
          </a:p>
          <a:p>
            <a:endParaRPr lang="en-GB" dirty="0"/>
          </a:p>
          <a:p>
            <a:pPr marL="0" indent="0">
              <a:buNone/>
            </a:pPr>
            <a:endParaRPr lang="en-GB" dirty="0"/>
          </a:p>
          <a:p>
            <a:endParaRPr lang="en-GB" dirty="0"/>
          </a:p>
          <a:p>
            <a:endParaRPr lang="en-GB" dirty="0"/>
          </a:p>
          <a:p>
            <a:r>
              <a:rPr lang="en-GB" sz="3300" dirty="0"/>
              <a:t>Began developing project idea in transition phase between NNCO and NCOP</a:t>
            </a:r>
          </a:p>
          <a:p>
            <a:endParaRPr lang="en-GB" sz="3300" dirty="0"/>
          </a:p>
          <a:p>
            <a:r>
              <a:rPr lang="en-GB" sz="3300" dirty="0"/>
              <a:t>Targeting, staffing and managing expectations – Issues within participating schools and the project team itself</a:t>
            </a:r>
          </a:p>
          <a:p>
            <a:pPr marL="0" indent="0">
              <a:buNone/>
            </a:pPr>
            <a:endParaRPr lang="en-GB" sz="3300" dirty="0"/>
          </a:p>
          <a:p>
            <a:r>
              <a:rPr lang="en-GB" sz="3300" dirty="0"/>
              <a:t>Pilot phase launched in May 2017 with 67 students from 4 Liverpool schools from different parts of the city - Began at The </a:t>
            </a:r>
            <a:r>
              <a:rPr lang="en-GB" sz="3300" dirty="0" err="1"/>
              <a:t>UoL</a:t>
            </a:r>
            <a:r>
              <a:rPr lang="en-GB" sz="3300" dirty="0"/>
              <a:t> – invited parents and carers</a:t>
            </a:r>
          </a:p>
          <a:p>
            <a:pPr marL="0" indent="0">
              <a:buNone/>
            </a:pPr>
            <a:endParaRPr lang="en-GB" sz="3300" dirty="0"/>
          </a:p>
          <a:p>
            <a:r>
              <a:rPr lang="en-GB" sz="3300" dirty="0"/>
              <a:t>Followed a fairly traditional ‘aspiration raising’ delivery model</a:t>
            </a:r>
          </a:p>
          <a:p>
            <a:endParaRPr lang="en-GB" sz="3300" dirty="0"/>
          </a:p>
          <a:p>
            <a:r>
              <a:rPr lang="en-GB" sz="3300" dirty="0"/>
              <a:t>University visits, London residential, supplemented by ‘mentoring’ sessions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870" y="1398639"/>
            <a:ext cx="2069691" cy="2069691"/>
          </a:xfrm>
          <a:prstGeom prst="rect">
            <a:avLst/>
          </a:prstGeom>
        </p:spPr>
      </p:pic>
      <p:sp>
        <p:nvSpPr>
          <p:cNvPr id="5" name="Striped Right Arrow 4"/>
          <p:cNvSpPr/>
          <p:nvPr/>
        </p:nvSpPr>
        <p:spPr>
          <a:xfrm>
            <a:off x="4454012" y="1690687"/>
            <a:ext cx="2389239" cy="137697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4447" y="1278194"/>
            <a:ext cx="4745983" cy="1789469"/>
          </a:xfrm>
          <a:prstGeom prst="rect">
            <a:avLst/>
          </a:prstGeom>
        </p:spPr>
      </p:pic>
    </p:spTree>
    <p:extLst>
      <p:ext uri="{BB962C8B-B14F-4D97-AF65-F5344CB8AC3E}">
        <p14:creationId xmlns:p14="http://schemas.microsoft.com/office/powerpoint/2010/main" val="396015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Lessons learned</a:t>
            </a:r>
          </a:p>
        </p:txBody>
      </p:sp>
      <p:sp>
        <p:nvSpPr>
          <p:cNvPr id="3" name="Content Placeholder 2"/>
          <p:cNvSpPr>
            <a:spLocks noGrp="1"/>
          </p:cNvSpPr>
          <p:nvPr>
            <p:ph idx="1"/>
          </p:nvPr>
        </p:nvSpPr>
        <p:spPr/>
        <p:txBody>
          <a:bodyPr>
            <a:normAutofit fontScale="62500" lnSpcReduction="20000"/>
          </a:bodyPr>
          <a:lstStyle/>
          <a:p>
            <a:r>
              <a:rPr lang="en-GB" dirty="0"/>
              <a:t>Clear desire for this type of project amongst Senior Leaders within schools – ‘This could be </a:t>
            </a:r>
            <a:r>
              <a:rPr lang="en-GB" b="1" u="sng" dirty="0"/>
              <a:t>THE</a:t>
            </a:r>
            <a:r>
              <a:rPr lang="en-GB" dirty="0"/>
              <a:t> silver bullet’</a:t>
            </a:r>
          </a:p>
          <a:p>
            <a:pPr marL="0" indent="0">
              <a:buNone/>
            </a:pPr>
            <a:endParaRPr lang="en-GB" dirty="0"/>
          </a:p>
          <a:p>
            <a:r>
              <a:rPr lang="en-GB" dirty="0"/>
              <a:t>We tried to run before we could walk…</a:t>
            </a:r>
            <a:r>
              <a:rPr lang="en-GB" dirty="0">
                <a:sym typeface="Wingdings" panose="05000000000000000000" pitchFamily="2" charset="2"/>
              </a:rPr>
              <a:t></a:t>
            </a:r>
            <a:endParaRPr lang="en-GB" dirty="0"/>
          </a:p>
          <a:p>
            <a:pPr marL="0" indent="0">
              <a:buNone/>
            </a:pPr>
            <a:endParaRPr lang="en-GB" dirty="0"/>
          </a:p>
          <a:p>
            <a:r>
              <a:rPr lang="en-GB" dirty="0"/>
              <a:t>Clear that </a:t>
            </a:r>
            <a:r>
              <a:rPr lang="en-GB" dirty="0" err="1"/>
              <a:t>Aimhigher</a:t>
            </a:r>
            <a:r>
              <a:rPr lang="en-GB" dirty="0"/>
              <a:t> ‘Aspiration raising’ model was no longer fit for purpose – ‘We need a step change in widening participation’ (Les </a:t>
            </a:r>
            <a:r>
              <a:rPr lang="en-GB" dirty="0" err="1"/>
              <a:t>Ebdon</a:t>
            </a:r>
            <a:r>
              <a:rPr lang="en-GB" dirty="0"/>
              <a:t>)</a:t>
            </a:r>
          </a:p>
          <a:p>
            <a:pPr marL="0" indent="0">
              <a:buNone/>
            </a:pPr>
            <a:endParaRPr lang="en-GB" dirty="0"/>
          </a:p>
          <a:p>
            <a:r>
              <a:rPr lang="en-GB" dirty="0"/>
              <a:t>Successes with initial cohort, could not be fully attributed to participation in project – “low hanging fruit”</a:t>
            </a:r>
          </a:p>
          <a:p>
            <a:pPr marL="0" indent="0">
              <a:buNone/>
            </a:pPr>
            <a:endParaRPr lang="en-GB" dirty="0"/>
          </a:p>
          <a:p>
            <a:r>
              <a:rPr lang="en-GB" dirty="0"/>
              <a:t>In order to be successful, project needed to be co-created and delivered in partnership with relevant stakeholders – Including those outside traditional HE space</a:t>
            </a:r>
          </a:p>
          <a:p>
            <a:pPr marL="0" indent="0">
              <a:buNone/>
            </a:pPr>
            <a:endParaRPr lang="en-GB" dirty="0"/>
          </a:p>
          <a:p>
            <a:r>
              <a:rPr lang="en-GB" dirty="0"/>
              <a:t>Operating within ‘deficit model’ confines – Staffing, Structures, Support (or lack there of)</a:t>
            </a:r>
          </a:p>
        </p:txBody>
      </p:sp>
    </p:spTree>
    <p:extLst>
      <p:ext uri="{BB962C8B-B14F-4D97-AF65-F5344CB8AC3E}">
        <p14:creationId xmlns:p14="http://schemas.microsoft.com/office/powerpoint/2010/main" val="3140803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Through the Eyes of Boys </a:t>
            </a:r>
          </a:p>
        </p:txBody>
      </p:sp>
      <p:sp>
        <p:nvSpPr>
          <p:cNvPr id="5" name="Text Placeholder 4"/>
          <p:cNvSpPr>
            <a:spLocks noGrp="1"/>
          </p:cNvSpPr>
          <p:nvPr>
            <p:ph type="body" sz="quarter" idx="11"/>
          </p:nvPr>
        </p:nvSpPr>
        <p:spPr>
          <a:xfrm>
            <a:off x="1731033" y="1109744"/>
            <a:ext cx="8242375" cy="4799309"/>
          </a:xfrm>
        </p:spPr>
        <p:txBody>
          <a:bodyPr>
            <a:normAutofit/>
          </a:bodyPr>
          <a:lstStyle/>
          <a:p>
            <a:pPr marL="342900" indent="-342900">
              <a:buFont typeface="Arial" panose="020B0604020202020204" pitchFamily="34" charset="0"/>
              <a:buChar char="•"/>
            </a:pPr>
            <a:r>
              <a:rPr lang="en-US" dirty="0"/>
              <a:t>Success stories </a:t>
            </a:r>
          </a:p>
          <a:p>
            <a:pPr marL="1085850" lvl="1" indent="-342900">
              <a:buFont typeface="Arial" panose="020B0604020202020204" pitchFamily="34" charset="0"/>
              <a:buChar char="•"/>
            </a:pPr>
            <a:r>
              <a:rPr lang="en-US" sz="2000" dirty="0">
                <a:solidFill>
                  <a:srgbClr val="0A5466"/>
                </a:solidFill>
              </a:rPr>
              <a:t>Connor – After 3 tutoring/study skills sessions, </a:t>
            </a:r>
            <a:r>
              <a:rPr lang="en-US" sz="2000" dirty="0">
                <a:solidFill>
                  <a:srgbClr val="FF0000"/>
                </a:solidFill>
              </a:rPr>
              <a:t>allowed </a:t>
            </a:r>
            <a:r>
              <a:rPr lang="en-US" sz="2000" dirty="0">
                <a:solidFill>
                  <a:srgbClr val="0A5466"/>
                </a:solidFill>
              </a:rPr>
              <a:t>to take Higher Paper in </a:t>
            </a:r>
            <a:r>
              <a:rPr lang="en-US" sz="2000" dirty="0" err="1">
                <a:solidFill>
                  <a:srgbClr val="0A5466"/>
                </a:solidFill>
              </a:rPr>
              <a:t>Maths</a:t>
            </a:r>
            <a:r>
              <a:rPr lang="en-US" sz="2000" dirty="0">
                <a:solidFill>
                  <a:srgbClr val="0A5466"/>
                </a:solidFill>
              </a:rPr>
              <a:t>  </a:t>
            </a:r>
          </a:p>
          <a:p>
            <a:pPr marL="1085850" lvl="1" indent="-342900">
              <a:buFont typeface="Arial" panose="020B0604020202020204" pitchFamily="34" charset="0"/>
              <a:buChar char="•"/>
            </a:pPr>
            <a:r>
              <a:rPr lang="en-US" sz="2000" dirty="0">
                <a:solidFill>
                  <a:srgbClr val="0A5466"/>
                </a:solidFill>
              </a:rPr>
              <a:t>Richard – </a:t>
            </a:r>
            <a:r>
              <a:rPr lang="en-US" sz="2000" dirty="0">
                <a:solidFill>
                  <a:srgbClr val="FF0000"/>
                </a:solidFill>
              </a:rPr>
              <a:t>At risk of expulsion and during Governors hearing his involvement and attendance in the project was a deciding factor in him getting a last chance </a:t>
            </a:r>
          </a:p>
          <a:p>
            <a:pPr marL="1085850" lvl="1" indent="-342900">
              <a:buFont typeface="Arial" panose="020B0604020202020204" pitchFamily="34" charset="0"/>
              <a:buChar char="•"/>
            </a:pPr>
            <a:r>
              <a:rPr lang="en-US" sz="2000" dirty="0">
                <a:solidFill>
                  <a:srgbClr val="0A5466"/>
                </a:solidFill>
              </a:rPr>
              <a:t>Jamie – Used photos he took on London Residential for his GCSE art portfolio and college interview, offered a place</a:t>
            </a:r>
          </a:p>
          <a:p>
            <a:pPr marL="1085850" lvl="1" indent="-342900">
              <a:buFont typeface="Arial" panose="020B0604020202020204" pitchFamily="34" charset="0"/>
              <a:buChar char="•"/>
            </a:pPr>
            <a:r>
              <a:rPr lang="en-US" sz="2000" dirty="0" err="1">
                <a:solidFill>
                  <a:srgbClr val="0A5466"/>
                </a:solidFill>
              </a:rPr>
              <a:t>Ste</a:t>
            </a:r>
            <a:r>
              <a:rPr lang="en-US" sz="2000" dirty="0">
                <a:solidFill>
                  <a:srgbClr val="0A5466"/>
                </a:solidFill>
              </a:rPr>
              <a:t> – London Residential attendee, evaluation: </a:t>
            </a:r>
            <a:r>
              <a:rPr lang="en-US" sz="2000" i="1" dirty="0">
                <a:solidFill>
                  <a:srgbClr val="FF0000"/>
                </a:solidFill>
              </a:rPr>
              <a:t>“Going to London has made me feel more confident” – </a:t>
            </a:r>
            <a:r>
              <a:rPr lang="en-US" sz="2000" dirty="0">
                <a:solidFill>
                  <a:srgbClr val="FF0000"/>
                </a:solidFill>
              </a:rPr>
              <a:t>Has been offered a scholarship at Eton Sixth Form with the Hope Opportunity Trust</a:t>
            </a:r>
            <a:endParaRPr lang="en-US" sz="2400" dirty="0">
              <a:solidFill>
                <a:srgbClr val="FF0000"/>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6914" y="5909053"/>
            <a:ext cx="447787" cy="447787"/>
          </a:xfrm>
          <a:prstGeom prst="rect">
            <a:avLst/>
          </a:prstGeom>
        </p:spPr>
      </p:pic>
      <p:pic>
        <p:nvPicPr>
          <p:cNvPr id="7" name="Picture 6"/>
          <p:cNvPicPr>
            <a:picLocks noChangeAspect="1"/>
          </p:cNvPicPr>
          <p:nvPr/>
        </p:nvPicPr>
        <p:blipFill>
          <a:blip r:embed="rId4"/>
          <a:stretch>
            <a:fillRect/>
          </a:stretch>
        </p:blipFill>
        <p:spPr>
          <a:xfrm>
            <a:off x="5973205" y="5909053"/>
            <a:ext cx="447787" cy="447787"/>
          </a:xfrm>
          <a:prstGeom prst="rect">
            <a:avLst/>
          </a:prstGeom>
        </p:spPr>
      </p:pic>
      <p:pic>
        <p:nvPicPr>
          <p:cNvPr id="8" name="Picture 7"/>
          <p:cNvPicPr>
            <a:picLocks noChangeAspect="1"/>
          </p:cNvPicPr>
          <p:nvPr/>
        </p:nvPicPr>
        <p:blipFill>
          <a:blip r:embed="rId5"/>
          <a:stretch>
            <a:fillRect/>
          </a:stretch>
        </p:blipFill>
        <p:spPr>
          <a:xfrm>
            <a:off x="8757200" y="5909053"/>
            <a:ext cx="447787" cy="447787"/>
          </a:xfrm>
          <a:prstGeom prst="rect">
            <a:avLst/>
          </a:prstGeom>
        </p:spPr>
      </p:pic>
    </p:spTree>
    <p:extLst>
      <p:ext uri="{BB962C8B-B14F-4D97-AF65-F5344CB8AC3E}">
        <p14:creationId xmlns:p14="http://schemas.microsoft.com/office/powerpoint/2010/main" val="2003783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Phase Two – The </a:t>
            </a:r>
            <a:r>
              <a:rPr lang="en-GB" b="1" dirty="0" err="1"/>
              <a:t>Knowsley</a:t>
            </a:r>
            <a:r>
              <a:rPr lang="en-GB" b="1" dirty="0"/>
              <a:t> arm</a:t>
            </a:r>
          </a:p>
        </p:txBody>
      </p:sp>
      <p:sp>
        <p:nvSpPr>
          <p:cNvPr id="3" name="Content Placeholder 2"/>
          <p:cNvSpPr>
            <a:spLocks noGrp="1"/>
          </p:cNvSpPr>
          <p:nvPr>
            <p:ph idx="1"/>
          </p:nvPr>
        </p:nvSpPr>
        <p:spPr>
          <a:xfrm>
            <a:off x="838200" y="2595716"/>
            <a:ext cx="10429568" cy="4262284"/>
          </a:xfrm>
        </p:spPr>
        <p:txBody>
          <a:bodyPr>
            <a:normAutofit fontScale="92500" lnSpcReduction="10000"/>
          </a:bodyPr>
          <a:lstStyle/>
          <a:p>
            <a:endParaRPr lang="en-GB" dirty="0"/>
          </a:p>
          <a:p>
            <a:endParaRPr lang="en-GB" dirty="0"/>
          </a:p>
          <a:p>
            <a:endParaRPr lang="en-GB" dirty="0"/>
          </a:p>
          <a:p>
            <a:endParaRPr lang="en-GB" dirty="0"/>
          </a:p>
          <a:p>
            <a:r>
              <a:rPr lang="en-GB" dirty="0"/>
              <a:t>Borough with lowest performing educational attainment in England</a:t>
            </a:r>
          </a:p>
          <a:p>
            <a:r>
              <a:rPr lang="en-GB" dirty="0"/>
              <a:t>Only local authority offering no A level provision </a:t>
            </a:r>
          </a:p>
          <a:p>
            <a:r>
              <a:rPr lang="en-GB" dirty="0"/>
              <a:t>High performing primary schools, but ‘Schools for the future’ programme and creation of ‘wacky warehouses’ led to young people being educated outside of the borough</a:t>
            </a:r>
          </a:p>
          <a:p>
            <a:r>
              <a:rPr lang="en-GB" dirty="0"/>
              <a:t>Geography of the borough is bizarre </a:t>
            </a:r>
          </a:p>
          <a:p>
            <a:endParaRPr lang="en-GB" dirty="0"/>
          </a:p>
        </p:txBody>
      </p:sp>
      <p:pic>
        <p:nvPicPr>
          <p:cNvPr id="1030" name="Picture 6" descr="Image result for Knowsley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0936" y="1378258"/>
            <a:ext cx="2762864" cy="2762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626778" y="1431404"/>
            <a:ext cx="4878126" cy="270971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8" y="1226867"/>
            <a:ext cx="2291038" cy="3067731"/>
          </a:xfrm>
          <a:prstGeom prst="rect">
            <a:avLst/>
          </a:prstGeom>
        </p:spPr>
      </p:pic>
    </p:spTree>
    <p:extLst>
      <p:ext uri="{BB962C8B-B14F-4D97-AF65-F5344CB8AC3E}">
        <p14:creationId xmlns:p14="http://schemas.microsoft.com/office/powerpoint/2010/main" val="4043591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Knowsley</a:t>
            </a:r>
            <a:r>
              <a:rPr lang="en-GB" b="1" dirty="0"/>
              <a:t> – Better together</a:t>
            </a:r>
          </a:p>
        </p:txBody>
      </p:sp>
      <p:sp>
        <p:nvSpPr>
          <p:cNvPr id="3" name="Content Placeholder 2"/>
          <p:cNvSpPr>
            <a:spLocks noGrp="1"/>
          </p:cNvSpPr>
          <p:nvPr>
            <p:ph idx="1"/>
          </p:nvPr>
        </p:nvSpPr>
        <p:spPr/>
        <p:txBody>
          <a:bodyPr>
            <a:normAutofit fontScale="85000" lnSpcReduction="20000"/>
          </a:bodyPr>
          <a:lstStyle/>
          <a:p>
            <a:endParaRPr lang="en-GB" dirty="0"/>
          </a:p>
          <a:p>
            <a:endParaRPr lang="en-GB" dirty="0"/>
          </a:p>
          <a:p>
            <a:r>
              <a:rPr lang="en-GB" dirty="0"/>
              <a:t>Rare example of a local council acting as a facilitator for multi-agency approach </a:t>
            </a:r>
          </a:p>
          <a:p>
            <a:pPr marL="0" indent="0">
              <a:buNone/>
            </a:pPr>
            <a:endParaRPr lang="en-GB" dirty="0"/>
          </a:p>
          <a:p>
            <a:r>
              <a:rPr lang="en-GB" dirty="0"/>
              <a:t>Representatives from primary, secondary, Further Education and Higher Education engaged in ‘Better together’</a:t>
            </a:r>
          </a:p>
          <a:p>
            <a:pPr marL="0" indent="0">
              <a:buNone/>
            </a:pPr>
            <a:endParaRPr lang="en-GB" dirty="0"/>
          </a:p>
          <a:p>
            <a:r>
              <a:rPr lang="en-GB" dirty="0"/>
              <a:t>At first meeting, subbed in for my ‘boss’ and spoke passionately about my own ‘learning journey’ and lived experience in </a:t>
            </a:r>
            <a:r>
              <a:rPr lang="en-GB" dirty="0" err="1"/>
              <a:t>Knowsley</a:t>
            </a:r>
            <a:endParaRPr lang="en-GB" dirty="0"/>
          </a:p>
          <a:p>
            <a:pPr marL="0" indent="0">
              <a:buNone/>
            </a:pPr>
            <a:endParaRPr lang="en-GB" dirty="0"/>
          </a:p>
          <a:p>
            <a:r>
              <a:rPr lang="en-GB" dirty="0"/>
              <a:t>Director of Children’s Services, several Heads and Policy Officer were all very interested in project, all agreed that a co-production model was the way forward</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7419" y="173590"/>
            <a:ext cx="1905000" cy="1866900"/>
          </a:xfrm>
          <a:prstGeom prst="rect">
            <a:avLst/>
          </a:prstGeom>
        </p:spPr>
      </p:pic>
    </p:spTree>
    <p:extLst>
      <p:ext uri="{BB962C8B-B14F-4D97-AF65-F5344CB8AC3E}">
        <p14:creationId xmlns:p14="http://schemas.microsoft.com/office/powerpoint/2010/main" val="2233128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Phase two – A new approach </a:t>
            </a:r>
          </a:p>
        </p:txBody>
      </p:sp>
      <p:sp>
        <p:nvSpPr>
          <p:cNvPr id="3" name="Content Placeholder 2"/>
          <p:cNvSpPr>
            <a:spLocks noGrp="1"/>
          </p:cNvSpPr>
          <p:nvPr>
            <p:ph idx="1"/>
          </p:nvPr>
        </p:nvSpPr>
        <p:spPr/>
        <p:txBody>
          <a:bodyPr>
            <a:normAutofit lnSpcReduction="10000"/>
          </a:bodyPr>
          <a:lstStyle/>
          <a:p>
            <a:pPr marL="342900" indent="-342900"/>
            <a:r>
              <a:rPr lang="en-US" b="0" dirty="0"/>
              <a:t>Genuine co-production model, </a:t>
            </a:r>
            <a:r>
              <a:rPr lang="en-US" b="0" dirty="0" err="1"/>
              <a:t>Headteacher</a:t>
            </a:r>
            <a:r>
              <a:rPr lang="en-US" b="0" dirty="0"/>
              <a:t>/SMT buy-in, developed the project with people who knew “the lads” – Head &amp; Deputy Head attended All Saints, </a:t>
            </a:r>
            <a:r>
              <a:rPr lang="en-US" b="0" dirty="0" err="1"/>
              <a:t>Kirkby</a:t>
            </a:r>
            <a:r>
              <a:rPr lang="en-US" b="0" dirty="0"/>
              <a:t> themselves</a:t>
            </a:r>
          </a:p>
          <a:p>
            <a:endParaRPr lang="en-US" b="0" dirty="0"/>
          </a:p>
          <a:p>
            <a:pPr marL="342900" indent="-342900"/>
            <a:r>
              <a:rPr lang="en-US" dirty="0"/>
              <a:t>Developed a </a:t>
            </a:r>
            <a:r>
              <a:rPr lang="en-US" dirty="0" err="1"/>
              <a:t>programme</a:t>
            </a:r>
            <a:r>
              <a:rPr lang="en-US" dirty="0"/>
              <a:t> which went beyond usual HE “aspiration raising” – Inclusion of local employers and activities which would excite the lads</a:t>
            </a:r>
          </a:p>
          <a:p>
            <a:pPr marL="342900" indent="-342900"/>
            <a:endParaRPr lang="en-US" b="0" dirty="0"/>
          </a:p>
          <a:p>
            <a:pPr marL="342900" indent="-342900"/>
            <a:r>
              <a:rPr lang="en-US" b="0" dirty="0"/>
              <a:t>Took lessons from the pilot and applied them to create something fit for purpose</a:t>
            </a:r>
            <a:endParaRPr lang="en-US" dirty="0">
              <a:solidFill>
                <a:srgbClr val="0A5466"/>
              </a:solidFill>
            </a:endParaRPr>
          </a:p>
          <a:p>
            <a:pPr marL="0" indent="0">
              <a:buNone/>
            </a:pPr>
            <a:endParaRPr lang="en-GB" dirty="0"/>
          </a:p>
        </p:txBody>
      </p:sp>
    </p:spTree>
    <p:extLst>
      <p:ext uri="{BB962C8B-B14F-4D97-AF65-F5344CB8AC3E}">
        <p14:creationId xmlns:p14="http://schemas.microsoft.com/office/powerpoint/2010/main" val="1084722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64000" cy="304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0" y="0"/>
            <a:ext cx="4064000" cy="4064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0" y="0"/>
            <a:ext cx="4064000" cy="4064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340716"/>
            <a:ext cx="8052616" cy="451728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2619" y="2718621"/>
            <a:ext cx="4139379" cy="4139379"/>
          </a:xfrm>
          <a:prstGeom prst="rect">
            <a:avLst/>
          </a:prstGeom>
        </p:spPr>
      </p:pic>
    </p:spTree>
    <p:extLst>
      <p:ext uri="{BB962C8B-B14F-4D97-AF65-F5344CB8AC3E}">
        <p14:creationId xmlns:p14="http://schemas.microsoft.com/office/powerpoint/2010/main" val="2961292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Analysing impact and progression</a:t>
            </a:r>
          </a:p>
        </p:txBody>
      </p:sp>
      <p:sp>
        <p:nvSpPr>
          <p:cNvPr id="3" name="Content Placeholder 2"/>
          <p:cNvSpPr>
            <a:spLocks noGrp="1"/>
          </p:cNvSpPr>
          <p:nvPr>
            <p:ph idx="1"/>
          </p:nvPr>
        </p:nvSpPr>
        <p:spPr/>
        <p:txBody>
          <a:bodyPr>
            <a:normAutofit fontScale="40000" lnSpcReduction="20000"/>
          </a:bodyPr>
          <a:lstStyle/>
          <a:p>
            <a:r>
              <a:rPr lang="en-GB" sz="5100" dirty="0"/>
              <a:t>Schools looked at previous cohorts GCSE results identifying significant underperformance with boys who would have gained grade 4’s in their KS 2 </a:t>
            </a:r>
            <a:r>
              <a:rPr lang="en-GB" sz="5100" dirty="0" err="1"/>
              <a:t>Sats</a:t>
            </a:r>
            <a:r>
              <a:rPr lang="en-GB" sz="5100" dirty="0"/>
              <a:t> – “Least likely, most able”</a:t>
            </a:r>
          </a:p>
          <a:p>
            <a:endParaRPr lang="en-GB" sz="5100" dirty="0"/>
          </a:p>
          <a:p>
            <a:r>
              <a:rPr lang="en-GB" sz="5100" dirty="0"/>
              <a:t>Schools reported improvement in attendance, punctuality and engagement in lessons and wider school life.  </a:t>
            </a:r>
          </a:p>
          <a:p>
            <a:pPr marL="0" indent="0">
              <a:buNone/>
            </a:pPr>
            <a:endParaRPr lang="en-GB" sz="5100" dirty="0"/>
          </a:p>
          <a:p>
            <a:r>
              <a:rPr lang="en-GB" sz="5100" dirty="0"/>
              <a:t>As part of the project, the lads were given first hand experience of the employment sector in an industry they themselves had expressed an interest in. </a:t>
            </a:r>
          </a:p>
          <a:p>
            <a:endParaRPr lang="en-GB" sz="5100" dirty="0"/>
          </a:p>
          <a:p>
            <a:r>
              <a:rPr lang="en-GB" sz="5100" dirty="0"/>
              <a:t>During university visits which bookended the project (Liverpool and </a:t>
            </a:r>
            <a:r>
              <a:rPr lang="en-GB" sz="5100" dirty="0" err="1"/>
              <a:t>Keele</a:t>
            </a:r>
            <a:r>
              <a:rPr lang="en-GB" sz="5100" dirty="0"/>
              <a:t>), the lads were unrecognisable from start to finish.  Improved confidence, maturity and communication skills.</a:t>
            </a:r>
          </a:p>
          <a:p>
            <a:endParaRPr lang="en-GB" sz="3800" dirty="0"/>
          </a:p>
          <a:p>
            <a:pPr marL="0" indent="0">
              <a:buNone/>
            </a:pPr>
            <a:br>
              <a:rPr lang="en-GB" dirty="0"/>
            </a:br>
            <a:br>
              <a:rPr lang="en-GB" dirty="0"/>
            </a:br>
            <a:endParaRPr lang="en-GB" dirty="0"/>
          </a:p>
        </p:txBody>
      </p:sp>
    </p:spTree>
    <p:extLst>
      <p:ext uri="{BB962C8B-B14F-4D97-AF65-F5344CB8AC3E}">
        <p14:creationId xmlns:p14="http://schemas.microsoft.com/office/powerpoint/2010/main" val="2316534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E5D95-7808-4212-B07F-A964FEC53E08}"/>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Motivational Speeches?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1992E65-E709-4440-8F5A-2D8BF3195D0D}"/>
              </a:ext>
            </a:extLst>
          </p:cNvPr>
          <p:cNvSpPr>
            <a:spLocks noGrp="1"/>
          </p:cNvSpPr>
          <p:nvPr>
            <p:ph idx="1"/>
          </p:nvPr>
        </p:nvSpPr>
        <p:spPr>
          <a:xfrm>
            <a:off x="4447308" y="591344"/>
            <a:ext cx="6906491" cy="5585619"/>
          </a:xfrm>
        </p:spPr>
        <p:txBody>
          <a:bodyPr anchor="ctr">
            <a:normAutofit/>
          </a:bodyPr>
          <a:lstStyle/>
          <a:p>
            <a:pPr marL="0" indent="0">
              <a:buNone/>
            </a:pPr>
            <a:r>
              <a:rPr lang="en-GB" dirty="0">
                <a:latin typeface="Lucida Sans Typewriter" panose="020B0509030504030204" pitchFamily="49" charset="0"/>
              </a:rPr>
              <a:t>‘</a:t>
            </a:r>
            <a:r>
              <a:rPr lang="en-GB" dirty="0">
                <a:latin typeface="Simplified Arabic Fixed" panose="020B0604020202020204" pitchFamily="49" charset="-78"/>
                <a:cs typeface="Simplified Arabic Fixed" panose="020B0604020202020204" pitchFamily="49" charset="-78"/>
              </a:rPr>
              <a:t>But still, everything is broken.’</a:t>
            </a:r>
          </a:p>
          <a:p>
            <a:pPr marL="0" indent="0">
              <a:buNone/>
            </a:pPr>
            <a:r>
              <a:rPr lang="en-GB" dirty="0"/>
              <a:t>Radiohead – Planet Telex</a:t>
            </a:r>
          </a:p>
          <a:p>
            <a:pPr marL="0" indent="0">
              <a:buNone/>
            </a:pPr>
            <a:r>
              <a:rPr lang="en-GB" dirty="0">
                <a:latin typeface="Simplified Arabic Fixed" panose="02070309020205020404" pitchFamily="49" charset="-78"/>
                <a:cs typeface="Simplified Arabic Fixed" panose="02070309020205020404" pitchFamily="49" charset="-78"/>
              </a:rPr>
              <a:t>‘When you try your best, but you don't succeed’</a:t>
            </a:r>
          </a:p>
          <a:p>
            <a:pPr marL="0" indent="0">
              <a:buNone/>
            </a:pPr>
            <a:r>
              <a:rPr lang="en-GB" dirty="0"/>
              <a:t>Coldplay – Fix You</a:t>
            </a:r>
          </a:p>
          <a:p>
            <a:pPr marL="0" indent="0">
              <a:buNone/>
            </a:pPr>
            <a:r>
              <a:rPr lang="en-GB" dirty="0">
                <a:latin typeface="Simplified Arabic Fixed" panose="02070309020205020404" pitchFamily="49" charset="-78"/>
                <a:cs typeface="Simplified Arabic Fixed" panose="02070309020205020404" pitchFamily="49" charset="-78"/>
              </a:rPr>
              <a:t>‘Ever tried. Ever failed. No matter. Try again. Fail again. Fail better.’</a:t>
            </a:r>
          </a:p>
          <a:p>
            <a:pPr marL="0" indent="0">
              <a:buNone/>
            </a:pPr>
            <a:r>
              <a:rPr lang="en-GB" dirty="0"/>
              <a:t>Samuel Beckett – </a:t>
            </a:r>
            <a:r>
              <a:rPr lang="en-GB" dirty="0" err="1"/>
              <a:t>Worstward</a:t>
            </a:r>
            <a:r>
              <a:rPr lang="en-GB" dirty="0"/>
              <a:t> Ho</a:t>
            </a:r>
          </a:p>
          <a:p>
            <a:pPr marL="0" indent="0">
              <a:buNone/>
            </a:pPr>
            <a:endParaRPr lang="en-GB" dirty="0"/>
          </a:p>
        </p:txBody>
      </p:sp>
    </p:spTree>
    <p:extLst>
      <p:ext uri="{BB962C8B-B14F-4D97-AF65-F5344CB8AC3E}">
        <p14:creationId xmlns:p14="http://schemas.microsoft.com/office/powerpoint/2010/main" val="213826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Analysing impact and progression</a:t>
            </a:r>
          </a:p>
        </p:txBody>
      </p:sp>
      <p:sp>
        <p:nvSpPr>
          <p:cNvPr id="3" name="Content Placeholder 2"/>
          <p:cNvSpPr>
            <a:spLocks noGrp="1"/>
          </p:cNvSpPr>
          <p:nvPr>
            <p:ph idx="1"/>
          </p:nvPr>
        </p:nvSpPr>
        <p:spPr>
          <a:xfrm>
            <a:off x="916858" y="2506662"/>
            <a:ext cx="10515600" cy="4351338"/>
          </a:xfrm>
        </p:spPr>
        <p:txBody>
          <a:bodyPr>
            <a:normAutofit fontScale="25000" lnSpcReduction="20000"/>
          </a:bodyPr>
          <a:lstStyle/>
          <a:p>
            <a:endParaRPr lang="en-GB" sz="3800" dirty="0"/>
          </a:p>
          <a:p>
            <a:endParaRPr lang="en-GB" sz="3800" dirty="0"/>
          </a:p>
          <a:p>
            <a:endParaRPr lang="en-GB" sz="3800" dirty="0"/>
          </a:p>
          <a:p>
            <a:endParaRPr lang="en-GB" sz="3800" dirty="0"/>
          </a:p>
          <a:p>
            <a:endParaRPr lang="en-GB" sz="3800" dirty="0"/>
          </a:p>
          <a:p>
            <a:r>
              <a:rPr lang="en-GB" sz="8000" dirty="0"/>
              <a:t>5 participants taking up apprenticeships with M.J Quinn – Telecommunications, mechanical and electrical engineering, fire detection and air cooling.</a:t>
            </a:r>
          </a:p>
          <a:p>
            <a:endParaRPr lang="en-GB" sz="8000" dirty="0"/>
          </a:p>
          <a:p>
            <a:r>
              <a:rPr lang="en-GB" sz="8000" dirty="0"/>
              <a:t>A further 10 participants have taken up apprenticeships with Walton Flooring – Floor fitting, sales, admin and customer services</a:t>
            </a:r>
          </a:p>
          <a:p>
            <a:endParaRPr lang="en-GB" sz="8000" dirty="0"/>
          </a:p>
          <a:p>
            <a:r>
              <a:rPr lang="en-GB" sz="8000" dirty="0"/>
              <a:t>The remainder (25) have gone onto FE, either at Sixth Form centre at </a:t>
            </a:r>
            <a:r>
              <a:rPr lang="en-GB" sz="8000" dirty="0" err="1"/>
              <a:t>Winstanley</a:t>
            </a:r>
            <a:r>
              <a:rPr lang="en-GB" sz="8000" dirty="0"/>
              <a:t> (partnership developed via ‘Better Together’ or local FECs – How many will progress onto HE?</a:t>
            </a:r>
          </a:p>
          <a:p>
            <a:endParaRPr lang="en-GB" sz="8000" dirty="0"/>
          </a:p>
          <a:p>
            <a:r>
              <a:rPr lang="en-GB" sz="8000" dirty="0"/>
              <a:t>Good outcomes for the lads, but is it what the funders expect?  Is what the funders expect realistic?  </a:t>
            </a:r>
          </a:p>
          <a:p>
            <a:endParaRPr lang="en-GB" sz="3800" dirty="0"/>
          </a:p>
          <a:p>
            <a:pPr marL="0" indent="0">
              <a:buNone/>
            </a:pPr>
            <a:br>
              <a:rPr lang="en-GB" dirty="0"/>
            </a:br>
            <a:br>
              <a:rPr lang="en-GB" dirty="0"/>
            </a:b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348" y="1386577"/>
            <a:ext cx="2958281" cy="19202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528" y="1343947"/>
            <a:ext cx="1962918" cy="19629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143" y="1343947"/>
            <a:ext cx="1946480" cy="1946480"/>
          </a:xfrm>
          <a:prstGeom prst="rect">
            <a:avLst/>
          </a:prstGeom>
        </p:spPr>
      </p:pic>
    </p:spTree>
    <p:extLst>
      <p:ext uri="{BB962C8B-B14F-4D97-AF65-F5344CB8AC3E}">
        <p14:creationId xmlns:p14="http://schemas.microsoft.com/office/powerpoint/2010/main" val="2431791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Outcomes and reflections</a:t>
            </a:r>
          </a:p>
        </p:txBody>
      </p:sp>
      <p:sp>
        <p:nvSpPr>
          <p:cNvPr id="3" name="Content Placeholder 2"/>
          <p:cNvSpPr>
            <a:spLocks noGrp="1"/>
          </p:cNvSpPr>
          <p:nvPr>
            <p:ph idx="1"/>
          </p:nvPr>
        </p:nvSpPr>
        <p:spPr/>
        <p:txBody>
          <a:bodyPr>
            <a:normAutofit fontScale="85000" lnSpcReduction="20000"/>
          </a:bodyPr>
          <a:lstStyle/>
          <a:p>
            <a:r>
              <a:rPr lang="en-GB" dirty="0"/>
              <a:t>Both projects helped a cohort of lads with their future progression, phase two more so, but even then impact was limited by circumstances</a:t>
            </a:r>
          </a:p>
          <a:p>
            <a:pPr marL="0" indent="0">
              <a:buNone/>
            </a:pPr>
            <a:endParaRPr lang="en-GB" dirty="0"/>
          </a:p>
          <a:p>
            <a:r>
              <a:rPr lang="en-GB" dirty="0"/>
              <a:t>Helped develop stronger links between two local schools serving the same community</a:t>
            </a:r>
          </a:p>
          <a:p>
            <a:pPr marL="0" indent="0">
              <a:buNone/>
            </a:pPr>
            <a:endParaRPr lang="en-GB" dirty="0"/>
          </a:p>
          <a:p>
            <a:r>
              <a:rPr lang="en-GB" dirty="0"/>
              <a:t>All Saints &amp; Kirkby High now rolling out the projects from Y7 upwards, without full buy-in from Shaping Futures</a:t>
            </a:r>
          </a:p>
          <a:p>
            <a:pPr marL="0" indent="0">
              <a:buNone/>
            </a:pPr>
            <a:endParaRPr lang="en-GB" dirty="0"/>
          </a:p>
          <a:p>
            <a:r>
              <a:rPr lang="en-GB" dirty="0"/>
              <a:t>‘Better together’ sadly came and went.  A positive force for change replaced by someone, who apparently “understands the system” more…</a:t>
            </a:r>
          </a:p>
          <a:p>
            <a:pPr marL="0" indent="0">
              <a:buNone/>
            </a:pPr>
            <a:br>
              <a:rPr lang="en-GB" dirty="0"/>
            </a:br>
            <a:endParaRPr lang="en-GB" dirty="0"/>
          </a:p>
        </p:txBody>
      </p:sp>
    </p:spTree>
    <p:extLst>
      <p:ext uri="{BB962C8B-B14F-4D97-AF65-F5344CB8AC3E}">
        <p14:creationId xmlns:p14="http://schemas.microsoft.com/office/powerpoint/2010/main" val="244945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Recommendations</a:t>
            </a:r>
          </a:p>
        </p:txBody>
      </p:sp>
      <p:sp>
        <p:nvSpPr>
          <p:cNvPr id="3" name="Content Placeholder 2"/>
          <p:cNvSpPr>
            <a:spLocks noGrp="1"/>
          </p:cNvSpPr>
          <p:nvPr>
            <p:ph idx="1"/>
          </p:nvPr>
        </p:nvSpPr>
        <p:spPr/>
        <p:txBody>
          <a:bodyPr>
            <a:normAutofit fontScale="70000" lnSpcReduction="20000"/>
          </a:bodyPr>
          <a:lstStyle/>
          <a:p>
            <a:r>
              <a:rPr lang="en-GB" dirty="0"/>
              <a:t>Multi-agency approach is crucial to solving long standing issues around social deprivation</a:t>
            </a:r>
          </a:p>
          <a:p>
            <a:pPr marL="0" indent="0">
              <a:buNone/>
            </a:pPr>
            <a:endParaRPr lang="en-GB" dirty="0"/>
          </a:p>
          <a:p>
            <a:r>
              <a:rPr lang="en-GB" dirty="0"/>
              <a:t>Universities play a part in this, but too often feel they can solve these problems operating in isolation from each other and other sectors</a:t>
            </a:r>
          </a:p>
          <a:p>
            <a:pPr marL="0" indent="0">
              <a:buNone/>
            </a:pPr>
            <a:endParaRPr lang="en-GB" dirty="0"/>
          </a:p>
          <a:p>
            <a:r>
              <a:rPr lang="en-GB" dirty="0"/>
              <a:t>Understanding regional wants, needs and enthusiasms are integral to project success </a:t>
            </a:r>
          </a:p>
          <a:p>
            <a:pPr marL="0" indent="0">
              <a:buNone/>
            </a:pPr>
            <a:endParaRPr lang="en-GB" dirty="0"/>
          </a:p>
          <a:p>
            <a:r>
              <a:rPr lang="en-GB" dirty="0"/>
              <a:t>Role models are important, but we need to move beyond the tired promotion of ‘learning journeys’ via Student Ambassadors</a:t>
            </a:r>
          </a:p>
          <a:p>
            <a:pPr marL="0" indent="0">
              <a:buNone/>
            </a:pPr>
            <a:endParaRPr lang="en-GB" dirty="0"/>
          </a:p>
          <a:p>
            <a:r>
              <a:rPr lang="en-GB" dirty="0"/>
              <a:t>Teachers involved in this project understood the kids, the next step would be co-create something with young people – Reclaim, Youth Focus NW</a:t>
            </a:r>
          </a:p>
          <a:p>
            <a:pPr marL="0" indent="0">
              <a:buNone/>
            </a:pPr>
            <a:br>
              <a:rPr lang="en-GB" dirty="0"/>
            </a:br>
            <a:endParaRPr lang="en-GB" dirty="0"/>
          </a:p>
        </p:txBody>
      </p:sp>
    </p:spTree>
    <p:extLst>
      <p:ext uri="{BB962C8B-B14F-4D97-AF65-F5344CB8AC3E}">
        <p14:creationId xmlns:p14="http://schemas.microsoft.com/office/powerpoint/2010/main" val="2971125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B7AC9-726D-4AD7-8864-BE303A5C718E}"/>
              </a:ext>
            </a:extLst>
          </p:cNvPr>
          <p:cNvSpPr>
            <a:spLocks noGrp="1"/>
          </p:cNvSpPr>
          <p:nvPr>
            <p:ph type="title"/>
          </p:nvPr>
        </p:nvSpPr>
        <p:spPr/>
        <p:txBody>
          <a:bodyPr/>
          <a:lstStyle/>
          <a:p>
            <a:r>
              <a:rPr lang="en-GB" dirty="0">
                <a:latin typeface="+mn-lt"/>
              </a:rPr>
              <a:t>Developing a pathway for progression</a:t>
            </a:r>
          </a:p>
        </p:txBody>
      </p:sp>
      <p:sp>
        <p:nvSpPr>
          <p:cNvPr id="3" name="Marcador de contenido 2">
            <a:extLst>
              <a:ext uri="{FF2B5EF4-FFF2-40B4-BE49-F238E27FC236}">
                <a16:creationId xmlns:a16="http://schemas.microsoft.com/office/drawing/2014/main" id="{958DE4FC-74D9-4DF2-ACD9-50BEB9B08676}"/>
              </a:ext>
            </a:extLst>
          </p:cNvPr>
          <p:cNvSpPr>
            <a:spLocks noGrp="1"/>
          </p:cNvSpPr>
          <p:nvPr>
            <p:ph idx="1"/>
          </p:nvPr>
        </p:nvSpPr>
        <p:spPr/>
        <p:txBody>
          <a:bodyPr>
            <a:normAutofit/>
          </a:bodyPr>
          <a:lstStyle/>
          <a:p>
            <a:pPr marL="0" indent="0">
              <a:lnSpc>
                <a:spcPct val="150000"/>
              </a:lnSpc>
              <a:buClr>
                <a:srgbClr val="C00000"/>
              </a:buClr>
              <a:buNone/>
            </a:pPr>
            <a:endParaRPr lang="en-GB" sz="1900" dirty="0">
              <a:latin typeface="Calisto MT" panose="02040603050505030304" pitchFamily="18" charset="0"/>
            </a:endParaRPr>
          </a:p>
          <a:p>
            <a:pPr>
              <a:lnSpc>
                <a:spcPct val="150000"/>
              </a:lnSpc>
              <a:buClr>
                <a:srgbClr val="C00000"/>
              </a:buClr>
              <a:buFont typeface="Wingdings" panose="05000000000000000000" pitchFamily="2" charset="2"/>
              <a:buChar char="§"/>
            </a:pPr>
            <a:endParaRPr lang="en-GB" dirty="0">
              <a:latin typeface="Calisto MT" panose="02040603050505030304" pitchFamily="18" charset="0"/>
            </a:endParaRPr>
          </a:p>
          <a:p>
            <a:pPr marL="0" indent="0" algn="ctr">
              <a:lnSpc>
                <a:spcPct val="150000"/>
              </a:lnSpc>
              <a:buClr>
                <a:srgbClr val="C00000"/>
              </a:buClr>
              <a:buNone/>
            </a:pPr>
            <a:endParaRPr lang="en-GB" sz="1900" i="1" dirty="0">
              <a:latin typeface="Calisto MT" panose="02040603050505030304" pitchFamily="18" charset="0"/>
            </a:endParaRPr>
          </a:p>
          <a:p>
            <a:pPr marL="0" indent="0">
              <a:lnSpc>
                <a:spcPct val="150000"/>
              </a:lnSpc>
              <a:buClr>
                <a:srgbClr val="C00000"/>
              </a:buClr>
              <a:buNone/>
            </a:pPr>
            <a:endParaRPr lang="en-GB" sz="1900" dirty="0">
              <a:latin typeface="Calisto MT" panose="0204060305050503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11868472" cy="2651224"/>
          </a:xfrm>
          <a:prstGeom prst="rect">
            <a:avLst/>
          </a:prstGeom>
          <a:noFill/>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43978" y="3520510"/>
            <a:ext cx="11652457" cy="608965"/>
          </a:xfrm>
          <a:prstGeom prst="rect">
            <a:avLst/>
          </a:prstGeom>
          <a:noFill/>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323528" y="3890169"/>
            <a:ext cx="11868471" cy="2068493"/>
          </a:xfrm>
          <a:prstGeom prst="rect">
            <a:avLst/>
          </a:prstGeom>
          <a:noFill/>
        </p:spPr>
      </p:pic>
      <p:grpSp>
        <p:nvGrpSpPr>
          <p:cNvPr id="11" name="Group 10"/>
          <p:cNvGrpSpPr/>
          <p:nvPr/>
        </p:nvGrpSpPr>
        <p:grpSpPr>
          <a:xfrm>
            <a:off x="2596863" y="1028541"/>
            <a:ext cx="8071137" cy="5334159"/>
            <a:chOff x="2549238" y="3608281"/>
            <a:chExt cx="7952507" cy="5418667"/>
          </a:xfrm>
        </p:grpSpPr>
        <p:graphicFrame>
          <p:nvGraphicFramePr>
            <p:cNvPr id="4" name="Diagram 3"/>
            <p:cNvGraphicFramePr/>
            <p:nvPr/>
          </p:nvGraphicFramePr>
          <p:xfrm>
            <a:off x="2549238" y="3608281"/>
            <a:ext cx="6012871"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Diagram 9"/>
            <p:cNvGraphicFramePr/>
            <p:nvPr/>
          </p:nvGraphicFramePr>
          <p:xfrm>
            <a:off x="8220365" y="5958663"/>
            <a:ext cx="2281380" cy="71922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sp>
        <p:nvSpPr>
          <p:cNvPr id="12" name="TextBox 11"/>
          <p:cNvSpPr txBox="1"/>
          <p:nvPr/>
        </p:nvSpPr>
        <p:spPr>
          <a:xfrm>
            <a:off x="419100" y="6048375"/>
            <a:ext cx="11229975" cy="646331"/>
          </a:xfrm>
          <a:prstGeom prst="rect">
            <a:avLst/>
          </a:prstGeom>
          <a:noFill/>
        </p:spPr>
        <p:txBody>
          <a:bodyPr wrap="square" rtlCol="0">
            <a:spAutoFit/>
          </a:bodyPr>
          <a:lstStyle/>
          <a:p>
            <a:r>
              <a:rPr lang="en-GB" dirty="0"/>
              <a:t>Bayes, C. (2019) “Blurred Boundaries – Encouraging greater dialogue between Student Recruitment and Widening Participation</a:t>
            </a:r>
          </a:p>
        </p:txBody>
      </p:sp>
    </p:spTree>
    <p:extLst>
      <p:ext uri="{BB962C8B-B14F-4D97-AF65-F5344CB8AC3E}">
        <p14:creationId xmlns:p14="http://schemas.microsoft.com/office/powerpoint/2010/main" val="420407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A Heroic Failure? Learning from False Starts in a Maths GCSE Intervention</a:t>
            </a:r>
          </a:p>
        </p:txBody>
      </p:sp>
      <p:sp>
        <p:nvSpPr>
          <p:cNvPr id="3" name="Subtitle 2"/>
          <p:cNvSpPr>
            <a:spLocks noGrp="1"/>
          </p:cNvSpPr>
          <p:nvPr>
            <p:ph type="subTitle" idx="1"/>
          </p:nvPr>
        </p:nvSpPr>
        <p:spPr>
          <a:xfrm>
            <a:off x="1524000" y="3931222"/>
            <a:ext cx="9144000" cy="1655762"/>
          </a:xfrm>
        </p:spPr>
        <p:txBody>
          <a:bodyPr/>
          <a:lstStyle/>
          <a:p>
            <a:r>
              <a:rPr lang="en-GB" dirty="0"/>
              <a:t>Dr Julian Crockford</a:t>
            </a:r>
          </a:p>
          <a:p>
            <a:r>
              <a:rPr lang="en-GB" dirty="0"/>
              <a:t>Villiers Park</a:t>
            </a:r>
          </a:p>
        </p:txBody>
      </p:sp>
      <p:sp>
        <p:nvSpPr>
          <p:cNvPr id="7" name="TextBox 6"/>
          <p:cNvSpPr txBox="1"/>
          <p:nvPr/>
        </p:nvSpPr>
        <p:spPr>
          <a:xfrm>
            <a:off x="781051" y="5800725"/>
            <a:ext cx="3074958" cy="646331"/>
          </a:xfrm>
          <a:prstGeom prst="rect">
            <a:avLst/>
          </a:prstGeom>
          <a:noFill/>
        </p:spPr>
        <p:txBody>
          <a:bodyPr wrap="square" rtlCol="0">
            <a:spAutoFit/>
          </a:bodyPr>
          <a:lstStyle/>
          <a:p>
            <a:r>
              <a:rPr lang="en-GB" dirty="0"/>
              <a:t>            @</a:t>
            </a:r>
            <a:r>
              <a:rPr lang="en-GB" dirty="0" err="1"/>
              <a:t>JulianCrockford</a:t>
            </a:r>
            <a:endParaRPr lang="en-GB" dirty="0"/>
          </a:p>
          <a:p>
            <a:r>
              <a:rPr lang="en-GB" dirty="0"/>
              <a:t>          </a:t>
            </a:r>
          </a:p>
        </p:txBody>
      </p:sp>
      <p:pic>
        <p:nvPicPr>
          <p:cNvPr id="9" name="Picture 2" descr="Image result for twit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50" y="5794102"/>
            <a:ext cx="566738" cy="5667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34226" y="11159492"/>
            <a:ext cx="211725" cy="9510296"/>
          </a:xfrm>
          <a:prstGeom prst="rect">
            <a:avLst/>
          </a:prstGeom>
          <a:noFill/>
        </p:spPr>
        <p:txBody>
          <a:bodyPr wrap="square" rtlCol="0">
            <a:spAutoFit/>
          </a:bodyPr>
          <a:lstStyle/>
          <a:p>
            <a:r>
              <a:rPr lang="en-GB" dirty="0"/>
              <a:t>            @</a:t>
            </a:r>
            <a:r>
              <a:rPr lang="en-GB" dirty="0" err="1"/>
              <a:t>JulianCrockford</a:t>
            </a:r>
            <a:endParaRPr lang="en-GB" dirty="0"/>
          </a:p>
          <a:p>
            <a:r>
              <a:rPr lang="en-GB" dirty="0"/>
              <a:t>            @</a:t>
            </a:r>
            <a:r>
              <a:rPr lang="en-GB" dirty="0" err="1"/>
              <a:t>WPREU_Sheffield</a:t>
            </a:r>
            <a:endParaRPr lang="en-GB" dirty="0"/>
          </a:p>
        </p:txBody>
      </p:sp>
    </p:spTree>
    <p:extLst>
      <p:ext uri="{BB962C8B-B14F-4D97-AF65-F5344CB8AC3E}">
        <p14:creationId xmlns:p14="http://schemas.microsoft.com/office/powerpoint/2010/main" val="1443164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58044" y="395538"/>
            <a:ext cx="5006336" cy="1325563"/>
          </a:xfrm>
        </p:spPr>
        <p:txBody>
          <a:bodyPr>
            <a:normAutofit/>
          </a:bodyPr>
          <a:lstStyle/>
          <a:p>
            <a:r>
              <a:rPr lang="en-GB" dirty="0"/>
              <a:t>Universities and Attainment Raising </a:t>
            </a:r>
          </a:p>
        </p:txBody>
      </p:sp>
      <p:sp>
        <p:nvSpPr>
          <p:cNvPr id="1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364241" y="1721101"/>
            <a:ext cx="4105275" cy="1950005"/>
          </a:xfrm>
          <a:prstGeom prst="rect">
            <a:avLst/>
          </a:prstGeom>
        </p:spPr>
      </p:pic>
      <p:sp>
        <p:nvSpPr>
          <p:cNvPr id="3" name="Content Placeholder 2"/>
          <p:cNvSpPr>
            <a:spLocks noGrp="1"/>
          </p:cNvSpPr>
          <p:nvPr>
            <p:ph idx="1"/>
          </p:nvPr>
        </p:nvSpPr>
        <p:spPr>
          <a:xfrm>
            <a:off x="6658043" y="1838631"/>
            <a:ext cx="5169715" cy="4542503"/>
          </a:xfrm>
        </p:spPr>
        <p:txBody>
          <a:bodyPr anchor="t">
            <a:normAutofit lnSpcReduction="10000"/>
          </a:bodyPr>
          <a:lstStyle/>
          <a:p>
            <a:pPr marL="0" indent="0">
              <a:buNone/>
            </a:pPr>
            <a:r>
              <a:rPr lang="en-GB" sz="2000" dirty="0"/>
              <a:t>“We expect all institutions to set out in their 2018-19 access agreements how they will </a:t>
            </a:r>
            <a:r>
              <a:rPr lang="en-GB" sz="2000" b="1" dirty="0"/>
              <a:t>work with schools and colleges to raise attainment for those from disadvantaged and underrepresented groups</a:t>
            </a:r>
            <a:r>
              <a:rPr lang="en-GB" sz="2000" dirty="0"/>
              <a:t>. This includes a strong expectation that we will see greater numbers of higher education providers sponsoring schools (either as main sponsor or co-sponsor) or with advanced plans to do so, with a view to improving attainment of disadvantaged and under-represented groups to enable them to apply to higher education if they wish to.” </a:t>
            </a:r>
          </a:p>
          <a:p>
            <a:endParaRPr lang="en-GB" sz="2000" dirty="0"/>
          </a:p>
          <a:p>
            <a:pPr marL="0" indent="0">
              <a:buNone/>
            </a:pPr>
            <a:r>
              <a:rPr lang="en-GB" sz="2000" dirty="0"/>
              <a:t>OFFA (2017) - Strategic guidance: developing your 2018-19 access agreement</a:t>
            </a:r>
          </a:p>
        </p:txBody>
      </p:sp>
    </p:spTree>
    <p:extLst>
      <p:ext uri="{BB962C8B-B14F-4D97-AF65-F5344CB8AC3E}">
        <p14:creationId xmlns:p14="http://schemas.microsoft.com/office/powerpoint/2010/main" val="358135572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362" y="1318436"/>
            <a:ext cx="10928637" cy="4742121"/>
          </a:xfrm>
        </p:spPr>
        <p:txBody>
          <a:bodyPr>
            <a:normAutofit fontScale="92500" lnSpcReduction="10000"/>
          </a:bodyPr>
          <a:lstStyle/>
          <a:p>
            <a:pPr marL="0" indent="0">
              <a:buNone/>
            </a:pPr>
            <a:r>
              <a:rPr lang="en-GB" dirty="0"/>
              <a:t>Attainment is a highly complex area:</a:t>
            </a:r>
          </a:p>
          <a:p>
            <a:pPr marL="0" indent="0">
              <a:buNone/>
            </a:pPr>
            <a:endParaRPr lang="en-GB" dirty="0"/>
          </a:p>
          <a:p>
            <a:pPr marL="457200" lvl="1" indent="0">
              <a:buNone/>
            </a:pPr>
            <a:r>
              <a:rPr lang="en-GB" dirty="0"/>
              <a:t>“This is a complex topic which spans the remit of government departments and public services. As such, one of the underlying themes of the report is that cross governmental action will be needed to address the social problems causing attainment deficits – they are not purely an educational issue.”</a:t>
            </a:r>
          </a:p>
          <a:p>
            <a:pPr marL="457200" lvl="1" indent="0">
              <a:buNone/>
            </a:pPr>
            <a:r>
              <a:rPr lang="en-GB" dirty="0" err="1"/>
              <a:t>DfE</a:t>
            </a:r>
            <a:r>
              <a:rPr lang="en-GB" dirty="0"/>
              <a:t> (2018) </a:t>
            </a:r>
            <a:r>
              <a:rPr lang="en-GB" i="1" dirty="0"/>
              <a:t>Understanding KS4 attainment and progress: evidence from LSYPE2 - Research report </a:t>
            </a:r>
          </a:p>
          <a:p>
            <a:pPr marL="0" indent="0">
              <a:buNone/>
            </a:pPr>
            <a:r>
              <a:rPr lang="en-GB" dirty="0"/>
              <a:t>SO</a:t>
            </a:r>
          </a:p>
          <a:p>
            <a:pPr marL="0" indent="0">
              <a:buNone/>
            </a:pPr>
            <a:r>
              <a:rPr lang="en-GB" dirty="0"/>
              <a:t>We should narrow the focus</a:t>
            </a:r>
          </a:p>
          <a:p>
            <a:pPr marL="571500" indent="-571500">
              <a:buAutoNum type="romanLcParenR"/>
            </a:pPr>
            <a:r>
              <a:rPr lang="en-GB" dirty="0"/>
              <a:t>To key qualifications Maths and </a:t>
            </a:r>
            <a:r>
              <a:rPr lang="en-GB" strike="sngStrike" dirty="0"/>
              <a:t>English</a:t>
            </a:r>
            <a:r>
              <a:rPr lang="en-GB" dirty="0"/>
              <a:t> GCSE</a:t>
            </a:r>
          </a:p>
          <a:p>
            <a:pPr marL="571500" indent="-571500">
              <a:buAutoNum type="romanLcParenR"/>
            </a:pPr>
            <a:r>
              <a:rPr lang="en-GB" dirty="0"/>
              <a:t>To key curriculum issues in Maths GCSE</a:t>
            </a:r>
          </a:p>
          <a:p>
            <a:pPr marL="0" indent="0">
              <a:buNone/>
            </a:pPr>
            <a:endParaRPr lang="en-GB" dirty="0"/>
          </a:p>
        </p:txBody>
      </p:sp>
      <p:sp>
        <p:nvSpPr>
          <p:cNvPr id="6" name="TextBox 5"/>
          <p:cNvSpPr txBox="1"/>
          <p:nvPr/>
        </p:nvSpPr>
        <p:spPr>
          <a:xfrm>
            <a:off x="659219" y="138223"/>
            <a:ext cx="9218428" cy="769441"/>
          </a:xfrm>
          <a:prstGeom prst="rect">
            <a:avLst/>
          </a:prstGeom>
          <a:noFill/>
        </p:spPr>
        <p:txBody>
          <a:bodyPr wrap="square" rtlCol="0">
            <a:spAutoFit/>
          </a:bodyPr>
          <a:lstStyle/>
          <a:p>
            <a:r>
              <a:rPr lang="en-GB" sz="4400" dirty="0"/>
              <a:t>Challenges</a:t>
            </a:r>
          </a:p>
        </p:txBody>
      </p:sp>
      <p:pic>
        <p:nvPicPr>
          <p:cNvPr id="2054" name="Picture 6" descr="18-8 funnel (with hand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771" y="4140499"/>
            <a:ext cx="2160255" cy="216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270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9158" y="803325"/>
            <a:ext cx="5259707" cy="1325563"/>
          </a:xfrm>
        </p:spPr>
        <p:txBody>
          <a:bodyPr>
            <a:normAutofit/>
          </a:bodyPr>
          <a:lstStyle/>
          <a:p>
            <a:r>
              <a:rPr lang="en-GB" dirty="0"/>
              <a:t>But also….</a:t>
            </a:r>
          </a:p>
        </p:txBody>
      </p:sp>
      <p:sp>
        <p:nvSpPr>
          <p:cNvPr id="9" name="Freeform: Shape 8">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p:cNvPicPr>
            <a:picLocks noChangeAspect="1"/>
          </p:cNvPicPr>
          <p:nvPr/>
        </p:nvPicPr>
        <p:blipFill rotWithShape="1">
          <a:blip r:embed="rId2"/>
          <a:srcRect r="21482"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p:cNvSpPr>
            <a:spLocks noGrp="1"/>
          </p:cNvSpPr>
          <p:nvPr>
            <p:ph idx="1"/>
          </p:nvPr>
        </p:nvSpPr>
        <p:spPr>
          <a:xfrm>
            <a:off x="5984151" y="2279018"/>
            <a:ext cx="5863720" cy="4111950"/>
          </a:xfrm>
        </p:spPr>
        <p:txBody>
          <a:bodyPr anchor="t">
            <a:normAutofit lnSpcReduction="10000"/>
          </a:bodyPr>
          <a:lstStyle/>
          <a:p>
            <a:r>
              <a:rPr lang="en-GB" sz="2000" dirty="0"/>
              <a:t>Other issues with HE attainment raising:</a:t>
            </a:r>
          </a:p>
          <a:p>
            <a:pPr lvl="1"/>
            <a:r>
              <a:rPr lang="en-GB" sz="2000" dirty="0"/>
              <a:t>Teachers work with their students over a long period in a concentrated way</a:t>
            </a:r>
          </a:p>
          <a:p>
            <a:pPr lvl="1"/>
            <a:r>
              <a:rPr lang="en-GB" sz="2000" dirty="0"/>
              <a:t>HE outreach tends to dip in for a short period</a:t>
            </a:r>
          </a:p>
          <a:p>
            <a:r>
              <a:rPr lang="en-GB" sz="2000" i="1" dirty="0"/>
              <a:t>So what kind of claim to causal change can an outreach approach make?</a:t>
            </a:r>
          </a:p>
          <a:p>
            <a:r>
              <a:rPr lang="en-GB" sz="2000" dirty="0"/>
              <a:t>And</a:t>
            </a:r>
          </a:p>
          <a:p>
            <a:pPr lvl="1"/>
            <a:r>
              <a:rPr lang="en-GB" sz="2000" dirty="0"/>
              <a:t>Schools are often poorly resourced / under pressure</a:t>
            </a:r>
          </a:p>
          <a:p>
            <a:pPr lvl="1"/>
            <a:r>
              <a:rPr lang="en-GB" sz="2000" dirty="0"/>
              <a:t>Teachers often have to balance needs of individual students against a whole large class</a:t>
            </a:r>
          </a:p>
          <a:p>
            <a:r>
              <a:rPr lang="en-GB" sz="2000" i="1" dirty="0"/>
              <a:t>Would HEIs claiming impact be disrespectful to over-stretched and over-worked teachers?</a:t>
            </a:r>
          </a:p>
          <a:p>
            <a:endParaRPr lang="en-GB" sz="1500" dirty="0"/>
          </a:p>
        </p:txBody>
      </p:sp>
    </p:spTree>
    <p:extLst>
      <p:ext uri="{BB962C8B-B14F-4D97-AF65-F5344CB8AC3E}">
        <p14:creationId xmlns:p14="http://schemas.microsoft.com/office/powerpoint/2010/main" val="2471864302"/>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803325"/>
            <a:ext cx="5314536" cy="1325563"/>
          </a:xfrm>
        </p:spPr>
        <p:txBody>
          <a:bodyPr>
            <a:normAutofit/>
          </a:bodyPr>
          <a:lstStyle/>
          <a:p>
            <a:r>
              <a:rPr lang="en-GB" dirty="0"/>
              <a:t>Threshold Concepts</a:t>
            </a:r>
          </a:p>
        </p:txBody>
      </p:sp>
      <p:sp>
        <p:nvSpPr>
          <p:cNvPr id="3" name="Content Placeholder 2"/>
          <p:cNvSpPr>
            <a:spLocks noGrp="1"/>
          </p:cNvSpPr>
          <p:nvPr>
            <p:ph idx="1"/>
          </p:nvPr>
        </p:nvSpPr>
        <p:spPr>
          <a:xfrm>
            <a:off x="762000" y="2279017"/>
            <a:ext cx="5609220" cy="3775657"/>
          </a:xfrm>
        </p:spPr>
        <p:txBody>
          <a:bodyPr anchor="t">
            <a:normAutofit fontScale="70000" lnSpcReduction="20000"/>
          </a:bodyPr>
          <a:lstStyle/>
          <a:p>
            <a:r>
              <a:rPr lang="en-GB" sz="2900" dirty="0"/>
              <a:t>Meyer and Land (2003) – Threshold concepts in economics</a:t>
            </a:r>
          </a:p>
          <a:p>
            <a:pPr lvl="1"/>
            <a:r>
              <a:rPr lang="en-GB" sz="2900" dirty="0"/>
              <a:t>Difficult conceptual blocks</a:t>
            </a:r>
          </a:p>
          <a:p>
            <a:pPr lvl="1"/>
            <a:r>
              <a:rPr lang="en-GB" sz="2900" dirty="0"/>
              <a:t>Transformation of understanding when blocks are overcome</a:t>
            </a:r>
          </a:p>
          <a:p>
            <a:pPr lvl="1"/>
            <a:endParaRPr lang="en-GB" sz="2900" dirty="0"/>
          </a:p>
          <a:p>
            <a:pPr marL="0" indent="0">
              <a:buNone/>
            </a:pPr>
            <a:r>
              <a:rPr lang="en-GB" sz="2900" dirty="0"/>
              <a:t>“Threshold concepts have been described as portals, opening up a new and previously inaccessible view of a topic, a view without which students would be unable to fully progress intellectually.”</a:t>
            </a:r>
          </a:p>
          <a:p>
            <a:pPr marL="0" indent="0">
              <a:buNone/>
            </a:pPr>
            <a:r>
              <a:rPr lang="en-GB" sz="2900" dirty="0"/>
              <a:t>Breen and O’Shea (2016)</a:t>
            </a:r>
          </a:p>
          <a:p>
            <a:pPr marL="0" indent="0">
              <a:buNone/>
            </a:pPr>
            <a:br>
              <a:rPr lang="en-GB" sz="1500" dirty="0"/>
            </a:br>
            <a:br>
              <a:rPr lang="en-GB" sz="1500" dirty="0"/>
            </a:br>
            <a:r>
              <a:rPr lang="en-GB" sz="1500" dirty="0"/>
              <a:t> </a:t>
            </a:r>
          </a:p>
          <a:p>
            <a:pPr lvl="1"/>
            <a:endParaRPr lang="en-GB" sz="1500" dirty="0"/>
          </a:p>
          <a:p>
            <a:endParaRPr lang="en-GB" sz="15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2"/>
          <a:srcRect l="20804" r="10873"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164561793"/>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53600" y="1396289"/>
            <a:ext cx="5006336" cy="1325563"/>
          </a:xfrm>
        </p:spPr>
        <p:txBody>
          <a:bodyPr>
            <a:normAutofit/>
          </a:bodyPr>
          <a:lstStyle/>
          <a:p>
            <a:r>
              <a:rPr lang="en-GB"/>
              <a:t>So, we thought. What if we:</a:t>
            </a:r>
          </a:p>
        </p:txBody>
      </p:sp>
      <p:sp>
        <p:nvSpPr>
          <p:cNvPr id="135" name="Freeform: Shape 13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Image result for mentor&quo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4241" y="1541495"/>
            <a:ext cx="4105275" cy="23092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658044" y="2871982"/>
            <a:ext cx="5307814" cy="3695966"/>
          </a:xfrm>
        </p:spPr>
        <p:txBody>
          <a:bodyPr anchor="t">
            <a:normAutofit fontScale="92500" lnSpcReduction="10000"/>
          </a:bodyPr>
          <a:lstStyle/>
          <a:p>
            <a:r>
              <a:rPr lang="en-GB" sz="2400" dirty="0"/>
              <a:t>Train HE outreach mentors</a:t>
            </a:r>
          </a:p>
          <a:p>
            <a:pPr lvl="1"/>
            <a:r>
              <a:rPr lang="en-GB" dirty="0"/>
              <a:t>To work with individual students</a:t>
            </a:r>
          </a:p>
          <a:p>
            <a:pPr lvl="1"/>
            <a:r>
              <a:rPr lang="en-GB" dirty="0"/>
              <a:t>To address </a:t>
            </a:r>
            <a:r>
              <a:rPr lang="en-GB" b="1" dirty="0"/>
              <a:t>specific threshold concepts </a:t>
            </a:r>
            <a:r>
              <a:rPr lang="en-GB" dirty="0"/>
              <a:t>in the GCSE Maths curriculum</a:t>
            </a:r>
          </a:p>
          <a:p>
            <a:pPr lvl="1"/>
            <a:r>
              <a:rPr lang="en-GB" dirty="0"/>
              <a:t>And thereby provide additional capacity to teachers</a:t>
            </a:r>
          </a:p>
          <a:p>
            <a:pPr lvl="1"/>
            <a:r>
              <a:rPr lang="en-GB" dirty="0"/>
              <a:t>And deliver what teachers tell us their students need – by way of supporting individual students to cross conceptual thresholds - but which they don’t have the available time or resources to deliver</a:t>
            </a:r>
          </a:p>
        </p:txBody>
      </p:sp>
    </p:spTree>
    <p:extLst>
      <p:ext uri="{BB962C8B-B14F-4D97-AF65-F5344CB8AC3E}">
        <p14:creationId xmlns:p14="http://schemas.microsoft.com/office/powerpoint/2010/main" val="388048733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D2E66-EB48-4457-873D-B25A1E456195}"/>
              </a:ext>
            </a:extLst>
          </p:cNvPr>
          <p:cNvSpPr>
            <a:spLocks noGrp="1"/>
          </p:cNvSpPr>
          <p:nvPr>
            <p:ph type="title"/>
          </p:nvPr>
        </p:nvSpPr>
        <p:spPr/>
        <p:txBody>
          <a:bodyPr/>
          <a:lstStyle/>
          <a:p>
            <a:r>
              <a:rPr lang="en-GB" dirty="0"/>
              <a:t>COVID 19 – The great disruptor?</a:t>
            </a:r>
          </a:p>
        </p:txBody>
      </p:sp>
      <p:sp>
        <p:nvSpPr>
          <p:cNvPr id="3" name="Content Placeholder 2">
            <a:extLst>
              <a:ext uri="{FF2B5EF4-FFF2-40B4-BE49-F238E27FC236}">
                <a16:creationId xmlns:a16="http://schemas.microsoft.com/office/drawing/2014/main" id="{9D407CB8-DADF-4460-B19E-1415D4703EC9}"/>
              </a:ext>
            </a:extLst>
          </p:cNvPr>
          <p:cNvSpPr>
            <a:spLocks noGrp="1"/>
          </p:cNvSpPr>
          <p:nvPr>
            <p:ph idx="1"/>
          </p:nvPr>
        </p:nvSpPr>
        <p:spPr>
          <a:xfrm>
            <a:off x="838200" y="1504335"/>
            <a:ext cx="10515600" cy="4916130"/>
          </a:xfrm>
        </p:spPr>
        <p:txBody>
          <a:bodyPr/>
          <a:lstStyle/>
          <a:p>
            <a:r>
              <a:rPr lang="en-GB" dirty="0"/>
              <a:t>Massive global impacts, socially and economically</a:t>
            </a:r>
          </a:p>
          <a:p>
            <a:r>
              <a:rPr lang="en-GB" dirty="0"/>
              <a:t>Very personal impacts</a:t>
            </a:r>
          </a:p>
          <a:p>
            <a:r>
              <a:rPr lang="en-GB" dirty="0"/>
              <a:t>Micro and Macro level impacts</a:t>
            </a:r>
          </a:p>
          <a:p>
            <a:endParaRPr lang="en-GB" dirty="0"/>
          </a:p>
          <a:p>
            <a:endParaRPr lang="en-GB" dirty="0"/>
          </a:p>
          <a:p>
            <a:endParaRPr lang="en-GB" dirty="0"/>
          </a:p>
          <a:p>
            <a:endParaRPr lang="en-GB" dirty="0"/>
          </a:p>
          <a:p>
            <a:endParaRPr lang="en-GB" dirty="0"/>
          </a:p>
          <a:p>
            <a:r>
              <a:rPr lang="en-GB" dirty="0"/>
              <a:t>COVID19 has BROKEN ‘normal’ life.</a:t>
            </a:r>
          </a:p>
          <a:p>
            <a:endParaRPr lang="en-GB" dirty="0"/>
          </a:p>
          <a:p>
            <a:pPr marL="0" indent="0">
              <a:buNone/>
            </a:pPr>
            <a:endParaRPr lang="en-GB" dirty="0"/>
          </a:p>
        </p:txBody>
      </p:sp>
      <p:pic>
        <p:nvPicPr>
          <p:cNvPr id="1028" name="Picture 4" descr="Asian doctor show corona or covid-19 blooding tube wearing ppe suit and face mask in hospital. Corona virus, Covid-19, virus outbreak, medical mask, hospital, quarantine or virus outbreak concept (Asian doctor show corona or covid-19 blooding tube wea">
            <a:extLst>
              <a:ext uri="{FF2B5EF4-FFF2-40B4-BE49-F238E27FC236}">
                <a16:creationId xmlns:a16="http://schemas.microsoft.com/office/drawing/2014/main" id="{439A4791-0834-44FA-9A11-39FFD98FF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378" y="3059233"/>
            <a:ext cx="4237135" cy="23833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590087D-4F1D-4AE8-ABF6-0C4692A458CF}"/>
              </a:ext>
            </a:extLst>
          </p:cNvPr>
          <p:cNvPicPr>
            <a:picLocks noChangeAspect="1"/>
          </p:cNvPicPr>
          <p:nvPr/>
        </p:nvPicPr>
        <p:blipFill>
          <a:blip r:embed="rId3"/>
          <a:stretch>
            <a:fillRect/>
          </a:stretch>
        </p:blipFill>
        <p:spPr>
          <a:xfrm>
            <a:off x="6340712" y="2094270"/>
            <a:ext cx="5851287" cy="4753897"/>
          </a:xfrm>
          <a:prstGeom prst="rect">
            <a:avLst/>
          </a:prstGeom>
        </p:spPr>
      </p:pic>
    </p:spTree>
    <p:extLst>
      <p:ext uri="{BB962C8B-B14F-4D97-AF65-F5344CB8AC3E}">
        <p14:creationId xmlns:p14="http://schemas.microsoft.com/office/powerpoint/2010/main" val="1209877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4166" y="1445494"/>
            <a:ext cx="3827363" cy="4376572"/>
          </a:xfrm>
        </p:spPr>
        <p:txBody>
          <a:bodyPr anchor="ctr">
            <a:normAutofit/>
          </a:bodyPr>
          <a:lstStyle/>
          <a:p>
            <a:r>
              <a:rPr lang="en-GB" sz="4800" dirty="0"/>
              <a:t>We were also chuffed with our evaluation plan</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0" y="1399032"/>
            <a:ext cx="5501834" cy="4471416"/>
          </a:xfrm>
        </p:spPr>
        <p:txBody>
          <a:bodyPr anchor="ctr">
            <a:normAutofit/>
          </a:bodyPr>
          <a:lstStyle/>
          <a:p>
            <a:pPr marL="514350" indent="-514350">
              <a:buFont typeface="+mj-lt"/>
              <a:buAutoNum type="arabicPeriod"/>
            </a:pPr>
            <a:r>
              <a:rPr lang="en-GB" sz="2200" dirty="0">
                <a:solidFill>
                  <a:schemeClr val="bg1"/>
                </a:solidFill>
              </a:rPr>
              <a:t>Evaluate acquisition of specific curriculum knowledge using a test (</a:t>
            </a:r>
            <a:r>
              <a:rPr lang="en-GB" sz="2200" i="1" dirty="0">
                <a:solidFill>
                  <a:schemeClr val="bg1"/>
                </a:solidFill>
              </a:rPr>
              <a:t>supporting robust measures</a:t>
            </a:r>
            <a:r>
              <a:rPr lang="en-GB" sz="2200" dirty="0">
                <a:solidFill>
                  <a:schemeClr val="bg1"/>
                </a:solidFill>
              </a:rPr>
              <a:t>)</a:t>
            </a:r>
          </a:p>
          <a:p>
            <a:pPr marL="514350" indent="-514350">
              <a:buFont typeface="+mj-lt"/>
              <a:buAutoNum type="arabicPeriod"/>
            </a:pPr>
            <a:r>
              <a:rPr lang="en-GB" sz="2200" dirty="0">
                <a:solidFill>
                  <a:schemeClr val="bg1"/>
                </a:solidFill>
              </a:rPr>
              <a:t>Use before and after tests to assess increase in knowledge acquisition (</a:t>
            </a:r>
            <a:r>
              <a:rPr lang="en-GB" sz="2200" i="1" dirty="0">
                <a:solidFill>
                  <a:schemeClr val="bg1"/>
                </a:solidFill>
              </a:rPr>
              <a:t>change across time</a:t>
            </a:r>
            <a:r>
              <a:rPr lang="en-GB" sz="2200" dirty="0">
                <a:solidFill>
                  <a:schemeClr val="bg1"/>
                </a:solidFill>
              </a:rPr>
              <a:t>)</a:t>
            </a:r>
          </a:p>
          <a:p>
            <a:pPr marL="514350" indent="-514350">
              <a:buFont typeface="+mj-lt"/>
              <a:buAutoNum type="arabicPeriod"/>
            </a:pPr>
            <a:r>
              <a:rPr lang="en-GB" sz="2200" dirty="0">
                <a:solidFill>
                  <a:schemeClr val="bg1"/>
                </a:solidFill>
              </a:rPr>
              <a:t>Give same tests to a counter-factual non-participant group (</a:t>
            </a:r>
            <a:r>
              <a:rPr lang="en-GB" sz="2200" i="1" dirty="0">
                <a:solidFill>
                  <a:schemeClr val="bg1"/>
                </a:solidFill>
              </a:rPr>
              <a:t>impact of the intervention</a:t>
            </a:r>
            <a:r>
              <a:rPr lang="en-GB" sz="2200" dirty="0">
                <a:solidFill>
                  <a:schemeClr val="bg1"/>
                </a:solidFill>
              </a:rPr>
              <a:t>)</a:t>
            </a:r>
          </a:p>
          <a:p>
            <a:pPr marL="514350" indent="-514350">
              <a:buFont typeface="+mj-lt"/>
              <a:buAutoNum type="arabicPeriod"/>
            </a:pPr>
            <a:r>
              <a:rPr lang="en-GB" sz="2200" dirty="0">
                <a:solidFill>
                  <a:schemeClr val="bg1"/>
                </a:solidFill>
              </a:rPr>
              <a:t>Produce strong empirical outcomes (</a:t>
            </a:r>
            <a:r>
              <a:rPr lang="en-GB" sz="2200" i="1" dirty="0" err="1">
                <a:solidFill>
                  <a:schemeClr val="bg1"/>
                </a:solidFill>
              </a:rPr>
              <a:t>OfS</a:t>
            </a:r>
            <a:r>
              <a:rPr lang="en-GB" sz="2200" i="1" dirty="0">
                <a:solidFill>
                  <a:schemeClr val="bg1"/>
                </a:solidFill>
              </a:rPr>
              <a:t> evidence type 2</a:t>
            </a:r>
            <a:r>
              <a:rPr lang="en-GB" sz="2200" dirty="0">
                <a:solidFill>
                  <a:schemeClr val="bg1"/>
                </a:solidFill>
              </a:rPr>
              <a:t>) and a causal inference (</a:t>
            </a:r>
            <a:r>
              <a:rPr lang="en-GB" sz="2200" i="1" dirty="0" err="1">
                <a:solidFill>
                  <a:schemeClr val="bg1"/>
                </a:solidFill>
              </a:rPr>
              <a:t>OfS</a:t>
            </a:r>
            <a:r>
              <a:rPr lang="en-GB" sz="2200" i="1" dirty="0">
                <a:solidFill>
                  <a:schemeClr val="bg1"/>
                </a:solidFill>
              </a:rPr>
              <a:t> evidence type 3</a:t>
            </a:r>
            <a:r>
              <a:rPr lang="en-GB" sz="2200" dirty="0">
                <a:solidFill>
                  <a:schemeClr val="bg1"/>
                </a:solidFill>
              </a:rPr>
              <a:t>)</a:t>
            </a:r>
          </a:p>
        </p:txBody>
      </p:sp>
    </p:spTree>
    <p:extLst>
      <p:ext uri="{BB962C8B-B14F-4D97-AF65-F5344CB8AC3E}">
        <p14:creationId xmlns:p14="http://schemas.microsoft.com/office/powerpoint/2010/main" val="3028793610"/>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 Plan</a:t>
            </a:r>
          </a:p>
        </p:txBody>
      </p:sp>
      <p:sp>
        <p:nvSpPr>
          <p:cNvPr id="3" name="Content Placeholder 2"/>
          <p:cNvSpPr>
            <a:spLocks noGrp="1"/>
          </p:cNvSpPr>
          <p:nvPr>
            <p:ph idx="1"/>
          </p:nvPr>
        </p:nvSpPr>
        <p:spPr>
          <a:xfrm>
            <a:off x="4974266" y="1456660"/>
            <a:ext cx="7061791" cy="5401340"/>
          </a:xfrm>
        </p:spPr>
        <p:txBody>
          <a:bodyPr>
            <a:normAutofit fontScale="85000" lnSpcReduction="20000"/>
          </a:bodyPr>
          <a:lstStyle/>
          <a:p>
            <a:pPr marL="514350" indent="-514350">
              <a:buFont typeface="+mj-lt"/>
              <a:buAutoNum type="arabicPeriod"/>
            </a:pPr>
            <a:r>
              <a:rPr lang="en-GB" dirty="0"/>
              <a:t>Recruit participant schools</a:t>
            </a:r>
          </a:p>
          <a:p>
            <a:pPr marL="514350" indent="-514350">
              <a:buFont typeface="+mj-lt"/>
              <a:buAutoNum type="arabicPeriod"/>
            </a:pPr>
            <a:r>
              <a:rPr lang="en-GB" dirty="0"/>
              <a:t>Adopt an online mentoring platform</a:t>
            </a:r>
          </a:p>
          <a:p>
            <a:pPr marL="514350" indent="-514350">
              <a:buFont typeface="+mj-lt"/>
              <a:buAutoNum type="arabicPeriod"/>
            </a:pPr>
            <a:r>
              <a:rPr lang="en-GB" dirty="0"/>
              <a:t>Form teacher advisory group to identify relevant threshold concepts that we could target</a:t>
            </a:r>
          </a:p>
          <a:p>
            <a:pPr marL="514350" indent="-514350">
              <a:buFont typeface="+mj-lt"/>
              <a:buAutoNum type="arabicPeriod"/>
            </a:pPr>
            <a:r>
              <a:rPr lang="en-GB" dirty="0"/>
              <a:t>Develop targeted evaluation test for these curriculum concepts</a:t>
            </a:r>
          </a:p>
          <a:p>
            <a:pPr marL="514350" indent="-514350">
              <a:buFont typeface="+mj-lt"/>
              <a:buAutoNum type="arabicPeriod"/>
            </a:pPr>
            <a:r>
              <a:rPr lang="en-GB" dirty="0"/>
              <a:t>Recruit mentors (studying for Maths related degree subject)</a:t>
            </a:r>
          </a:p>
          <a:p>
            <a:pPr marL="514350" indent="-514350">
              <a:buFont typeface="+mj-lt"/>
              <a:buAutoNum type="arabicPeriod"/>
            </a:pPr>
            <a:r>
              <a:rPr lang="en-GB" dirty="0"/>
              <a:t>Recruit participants</a:t>
            </a:r>
          </a:p>
          <a:p>
            <a:pPr marL="514350" indent="-514350">
              <a:buFont typeface="+mj-lt"/>
              <a:buAutoNum type="arabicPeriod"/>
            </a:pPr>
            <a:r>
              <a:rPr lang="en-GB" dirty="0"/>
              <a:t>Get agreement for accessing a counter-factual group</a:t>
            </a:r>
          </a:p>
          <a:p>
            <a:pPr marL="514350" indent="-514350">
              <a:buFont typeface="+mj-lt"/>
              <a:buAutoNum type="arabicPeriod"/>
            </a:pPr>
            <a:r>
              <a:rPr lang="en-GB" dirty="0"/>
              <a:t>Deliver pre-test</a:t>
            </a:r>
          </a:p>
          <a:p>
            <a:pPr marL="514350" indent="-514350">
              <a:buFont typeface="+mj-lt"/>
              <a:buAutoNum type="arabicPeriod"/>
            </a:pPr>
            <a:r>
              <a:rPr lang="en-GB" i="1" dirty="0"/>
              <a:t>Roll out mentoring programme</a:t>
            </a:r>
          </a:p>
          <a:p>
            <a:pPr marL="514350" indent="-514350">
              <a:buFont typeface="+mj-lt"/>
              <a:buAutoNum type="arabicPeriod"/>
            </a:pPr>
            <a:r>
              <a:rPr lang="en-GB" dirty="0"/>
              <a:t>Deliver post-test</a:t>
            </a:r>
          </a:p>
          <a:p>
            <a:pPr marL="514350" indent="-514350">
              <a:buFont typeface="+mj-lt"/>
              <a:buAutoNum type="arabicPeriod"/>
            </a:pPr>
            <a:r>
              <a:rPr lang="en-GB" dirty="0"/>
              <a:t>Bob’s your uncle</a:t>
            </a:r>
          </a:p>
        </p:txBody>
      </p:sp>
      <p:pic>
        <p:nvPicPr>
          <p:cNvPr id="4" name="Picture 3"/>
          <p:cNvPicPr>
            <a:picLocks noChangeAspect="1"/>
          </p:cNvPicPr>
          <p:nvPr/>
        </p:nvPicPr>
        <p:blipFill>
          <a:blip r:embed="rId2"/>
          <a:stretch>
            <a:fillRect/>
          </a:stretch>
        </p:blipFill>
        <p:spPr>
          <a:xfrm>
            <a:off x="838200" y="2160044"/>
            <a:ext cx="3373622" cy="3373622"/>
          </a:xfrm>
          <a:prstGeom prst="rect">
            <a:avLst/>
          </a:prstGeom>
        </p:spPr>
      </p:pic>
      <p:pic>
        <p:nvPicPr>
          <p:cNvPr id="5" name="Picture 4">
            <a:extLst>
              <a:ext uri="{FF2B5EF4-FFF2-40B4-BE49-F238E27FC236}">
                <a16:creationId xmlns:a16="http://schemas.microsoft.com/office/drawing/2014/main" id="{111673C7-4482-45B8-9D49-FA66F260E698}"/>
              </a:ext>
            </a:extLst>
          </p:cNvPr>
          <p:cNvPicPr>
            <a:picLocks noChangeAspect="1"/>
          </p:cNvPicPr>
          <p:nvPr/>
        </p:nvPicPr>
        <p:blipFill>
          <a:blip r:embed="rId3"/>
          <a:stretch>
            <a:fillRect/>
          </a:stretch>
        </p:blipFill>
        <p:spPr>
          <a:xfrm>
            <a:off x="10574827" y="5163855"/>
            <a:ext cx="1328544" cy="1521234"/>
          </a:xfrm>
          <a:prstGeom prst="rect">
            <a:avLst/>
          </a:prstGeom>
        </p:spPr>
      </p:pic>
    </p:spTree>
    <p:extLst>
      <p:ext uri="{BB962C8B-B14F-4D97-AF65-F5344CB8AC3E}">
        <p14:creationId xmlns:p14="http://schemas.microsoft.com/office/powerpoint/2010/main" val="2167481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 then the wheels started to fall off…..</a:t>
            </a:r>
          </a:p>
        </p:txBody>
      </p:sp>
      <p:sp>
        <p:nvSpPr>
          <p:cNvPr id="3" name="Content Placeholder 2"/>
          <p:cNvSpPr>
            <a:spLocks noGrp="1"/>
          </p:cNvSpPr>
          <p:nvPr>
            <p:ph idx="1"/>
          </p:nvPr>
        </p:nvSpPr>
        <p:spPr>
          <a:xfrm>
            <a:off x="838199" y="1825624"/>
            <a:ext cx="7189381" cy="4724031"/>
          </a:xfrm>
        </p:spPr>
        <p:txBody>
          <a:bodyPr>
            <a:normAutofit fontScale="92500"/>
          </a:bodyPr>
          <a:lstStyle/>
          <a:p>
            <a:pPr marL="514350" indent="-514350">
              <a:buFont typeface="+mj-lt"/>
              <a:buAutoNum type="arabicPeriod"/>
            </a:pPr>
            <a:r>
              <a:rPr lang="en-GB" dirty="0"/>
              <a:t>Recruit 3 participating schools</a:t>
            </a:r>
          </a:p>
          <a:p>
            <a:pPr marL="514350" indent="-514350">
              <a:buFont typeface="+mj-lt"/>
              <a:buAutoNum type="arabicPeriod"/>
            </a:pPr>
            <a:r>
              <a:rPr lang="en-GB" dirty="0"/>
              <a:t>Adopt an online mentoring platform</a:t>
            </a:r>
          </a:p>
          <a:p>
            <a:pPr marL="514350" indent="-514350">
              <a:buFont typeface="+mj-lt"/>
              <a:buAutoNum type="arabicPeriod"/>
            </a:pPr>
            <a:r>
              <a:rPr lang="en-GB" dirty="0"/>
              <a:t>Recruit teacher advisory group</a:t>
            </a:r>
          </a:p>
          <a:p>
            <a:pPr lvl="1"/>
            <a:r>
              <a:rPr lang="en-GB" dirty="0"/>
              <a:t>Only 2 teachers were able to attend</a:t>
            </a:r>
          </a:p>
          <a:p>
            <a:pPr lvl="1"/>
            <a:r>
              <a:rPr lang="en-GB" dirty="0"/>
              <a:t>Had to work through Year Heads instead</a:t>
            </a:r>
          </a:p>
          <a:p>
            <a:pPr marL="0" indent="0">
              <a:buNone/>
            </a:pPr>
            <a:r>
              <a:rPr lang="en-GB" dirty="0"/>
              <a:t> 4.  Develop targeted evaluation test</a:t>
            </a:r>
          </a:p>
          <a:p>
            <a:pPr lvl="1"/>
            <a:r>
              <a:rPr lang="en-GB" dirty="0"/>
              <a:t>Schools couldn’t agree which areas of the curriculum to focus on (different curriculum schedules)</a:t>
            </a:r>
          </a:p>
          <a:p>
            <a:pPr lvl="1"/>
            <a:r>
              <a:rPr lang="en-GB" dirty="0"/>
              <a:t>We were only resourced to write one set of tests</a:t>
            </a:r>
          </a:p>
          <a:p>
            <a:pPr lvl="1"/>
            <a:r>
              <a:rPr lang="en-GB" dirty="0"/>
              <a:t>So all schools had to work to the same threshold concept – not necessarily relevant to their students</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8144456" y="2232624"/>
            <a:ext cx="3925157" cy="2612951"/>
          </a:xfrm>
          <a:prstGeom prst="rect">
            <a:avLst/>
          </a:prstGeom>
        </p:spPr>
      </p:pic>
      <p:pic>
        <p:nvPicPr>
          <p:cNvPr id="4100" name="Picture 4" descr="Image result for tick&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70" y="1361900"/>
            <a:ext cx="1056684" cy="7925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tick&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70" y="1967738"/>
            <a:ext cx="1056684" cy="7925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traffic light amber&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876" r="-2887" b="22965"/>
          <a:stretch/>
        </p:blipFill>
        <p:spPr bwMode="auto">
          <a:xfrm>
            <a:off x="333194" y="3072591"/>
            <a:ext cx="446567" cy="9330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traffic light amber&quo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79" r="67625" b="22965"/>
          <a:stretch/>
        </p:blipFill>
        <p:spPr bwMode="auto">
          <a:xfrm>
            <a:off x="333194" y="4430343"/>
            <a:ext cx="435935" cy="93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165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393405"/>
            <a:ext cx="8295167" cy="5783558"/>
          </a:xfrm>
        </p:spPr>
        <p:txBody>
          <a:bodyPr>
            <a:normAutofit fontScale="92500" lnSpcReduction="20000"/>
          </a:bodyPr>
          <a:lstStyle/>
          <a:p>
            <a:pPr marL="0" indent="0">
              <a:buNone/>
            </a:pPr>
            <a:r>
              <a:rPr lang="en-GB" dirty="0"/>
              <a:t>5.  Recruit mentors (Maths degree)</a:t>
            </a:r>
          </a:p>
          <a:p>
            <a:pPr marL="0" indent="0">
              <a:buNone/>
            </a:pPr>
            <a:r>
              <a:rPr lang="en-GB" dirty="0"/>
              <a:t>6.  Recruit participants</a:t>
            </a:r>
          </a:p>
          <a:p>
            <a:pPr marL="514350" indent="-514350">
              <a:buAutoNum type="arabicPeriod" startAt="7"/>
            </a:pPr>
            <a:r>
              <a:rPr lang="en-GB" dirty="0"/>
              <a:t>Get agreement for testing counter-factual group</a:t>
            </a:r>
          </a:p>
          <a:p>
            <a:pPr lvl="1"/>
            <a:r>
              <a:rPr lang="en-GB" dirty="0"/>
              <a:t>Difficult to get school agreement / student groups to volunteer</a:t>
            </a:r>
          </a:p>
          <a:p>
            <a:pPr lvl="1"/>
            <a:r>
              <a:rPr lang="en-GB" dirty="0"/>
              <a:t>Difficult to schedule pre-test for non-participation group</a:t>
            </a:r>
          </a:p>
          <a:p>
            <a:pPr marL="514350" indent="-514350">
              <a:buAutoNum type="arabicPeriod" startAt="8"/>
            </a:pPr>
            <a:r>
              <a:rPr lang="en-GB" dirty="0"/>
              <a:t>Deliver pre-test</a:t>
            </a:r>
          </a:p>
          <a:p>
            <a:pPr lvl="1"/>
            <a:r>
              <a:rPr lang="en-GB" dirty="0"/>
              <a:t>Didn’t get full engagement from all participants</a:t>
            </a:r>
          </a:p>
          <a:p>
            <a:pPr lvl="1"/>
            <a:r>
              <a:rPr lang="en-GB" dirty="0"/>
              <a:t>Participants couldn’t see the need for / didn’t want to take an ‘extra’ test</a:t>
            </a:r>
          </a:p>
          <a:p>
            <a:pPr marL="514350" indent="-514350">
              <a:buAutoNum type="arabicPeriod" startAt="9"/>
            </a:pPr>
            <a:r>
              <a:rPr lang="en-GB" dirty="0"/>
              <a:t>Roll out mentoring programme</a:t>
            </a:r>
          </a:p>
          <a:p>
            <a:pPr lvl="1"/>
            <a:r>
              <a:rPr lang="en-GB" dirty="0"/>
              <a:t>Poor student engagement / few sign ups</a:t>
            </a:r>
          </a:p>
          <a:p>
            <a:pPr lvl="1"/>
            <a:r>
              <a:rPr lang="en-GB" dirty="0"/>
              <a:t>Missed appointments</a:t>
            </a:r>
          </a:p>
          <a:p>
            <a:pPr lvl="1"/>
            <a:r>
              <a:rPr lang="en-GB" dirty="0"/>
              <a:t>Limited access to IT / IT problems</a:t>
            </a:r>
          </a:p>
          <a:p>
            <a:r>
              <a:rPr lang="en-GB" dirty="0"/>
              <a:t>10. Deliver post-test</a:t>
            </a:r>
          </a:p>
          <a:p>
            <a:pPr lvl="1"/>
            <a:r>
              <a:rPr lang="en-GB" dirty="0"/>
              <a:t>See above</a:t>
            </a:r>
          </a:p>
          <a:p>
            <a:pPr lvl="1"/>
            <a:r>
              <a:rPr lang="en-GB" dirty="0"/>
              <a:t>Evaluation tests  - pulled</a:t>
            </a:r>
          </a:p>
          <a:p>
            <a:endParaRPr lang="en-GB" dirty="0"/>
          </a:p>
        </p:txBody>
      </p:sp>
      <p:pic>
        <p:nvPicPr>
          <p:cNvPr id="4" name="Picture 3"/>
          <p:cNvPicPr>
            <a:picLocks noChangeAspect="1"/>
          </p:cNvPicPr>
          <p:nvPr/>
        </p:nvPicPr>
        <p:blipFill rotWithShape="1">
          <a:blip r:embed="rId2"/>
          <a:srcRect l="23468" t="8045" r="19523" b="18391"/>
          <a:stretch/>
        </p:blipFill>
        <p:spPr>
          <a:xfrm>
            <a:off x="8753765" y="2089968"/>
            <a:ext cx="3170572" cy="3326500"/>
          </a:xfrm>
          <a:prstGeom prst="rect">
            <a:avLst/>
          </a:prstGeom>
        </p:spPr>
      </p:pic>
      <p:pic>
        <p:nvPicPr>
          <p:cNvPr id="6" name="Picture 5"/>
          <p:cNvPicPr>
            <a:picLocks noChangeAspect="1"/>
          </p:cNvPicPr>
          <p:nvPr/>
        </p:nvPicPr>
        <p:blipFill>
          <a:blip r:embed="rId3"/>
          <a:stretch>
            <a:fillRect/>
          </a:stretch>
        </p:blipFill>
        <p:spPr>
          <a:xfrm>
            <a:off x="56329" y="-2870"/>
            <a:ext cx="1060796" cy="792549"/>
          </a:xfrm>
          <a:prstGeom prst="rect">
            <a:avLst/>
          </a:prstGeom>
        </p:spPr>
      </p:pic>
      <p:pic>
        <p:nvPicPr>
          <p:cNvPr id="7" name="Picture 6"/>
          <p:cNvPicPr>
            <a:picLocks noChangeAspect="1"/>
          </p:cNvPicPr>
          <p:nvPr/>
        </p:nvPicPr>
        <p:blipFill>
          <a:blip r:embed="rId3"/>
          <a:stretch>
            <a:fillRect/>
          </a:stretch>
        </p:blipFill>
        <p:spPr>
          <a:xfrm>
            <a:off x="0" y="613216"/>
            <a:ext cx="1060796" cy="792549"/>
          </a:xfrm>
          <a:prstGeom prst="rect">
            <a:avLst/>
          </a:prstGeom>
        </p:spPr>
      </p:pic>
      <p:pic>
        <p:nvPicPr>
          <p:cNvPr id="8" name="Picture 6" descr="Image result for traffic light amber&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79" r="67625" b="22965"/>
          <a:stretch/>
        </p:blipFill>
        <p:spPr bwMode="auto">
          <a:xfrm>
            <a:off x="267663" y="1451393"/>
            <a:ext cx="435935" cy="9330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traffic light amber&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79" r="67625" b="22965"/>
          <a:stretch/>
        </p:blipFill>
        <p:spPr bwMode="auto">
          <a:xfrm>
            <a:off x="278295" y="2550305"/>
            <a:ext cx="435935" cy="9330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traffic light amber&quo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876" r="-2887" b="22965"/>
          <a:stretch/>
        </p:blipFill>
        <p:spPr bwMode="auto">
          <a:xfrm>
            <a:off x="278295" y="3649217"/>
            <a:ext cx="446567" cy="9330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traffic light amber&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79" r="67625" b="22965"/>
          <a:stretch/>
        </p:blipFill>
        <p:spPr bwMode="auto">
          <a:xfrm>
            <a:off x="288927" y="4941169"/>
            <a:ext cx="435935" cy="93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324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1" y="365125"/>
            <a:ext cx="3405821" cy="3117038"/>
          </a:xfrm>
        </p:spPr>
        <p:txBody>
          <a:bodyPr anchor="ctr">
            <a:normAutofit/>
          </a:bodyPr>
          <a:lstStyle/>
          <a:p>
            <a:r>
              <a:rPr lang="en-GB" dirty="0"/>
              <a:t>Participant /Teacher / Mentor Feedback</a:t>
            </a:r>
          </a:p>
        </p:txBody>
      </p:sp>
      <p:sp>
        <p:nvSpPr>
          <p:cNvPr id="3" name="Content Placeholder 2"/>
          <p:cNvSpPr>
            <a:spLocks noGrp="1"/>
          </p:cNvSpPr>
          <p:nvPr>
            <p:ph idx="1"/>
          </p:nvPr>
        </p:nvSpPr>
        <p:spPr>
          <a:xfrm>
            <a:off x="6374219" y="365125"/>
            <a:ext cx="5404826" cy="6153662"/>
          </a:xfrm>
        </p:spPr>
        <p:txBody>
          <a:bodyPr anchor="ctr">
            <a:normAutofit lnSpcReduction="10000"/>
          </a:bodyPr>
          <a:lstStyle/>
          <a:p>
            <a:r>
              <a:rPr lang="en-GB" dirty="0"/>
              <a:t>The online mentoring platform was highly regarded</a:t>
            </a:r>
          </a:p>
          <a:p>
            <a:pPr marL="0" indent="0">
              <a:buNone/>
            </a:pPr>
            <a:r>
              <a:rPr lang="en-GB" dirty="0"/>
              <a:t>BUT</a:t>
            </a:r>
          </a:p>
          <a:p>
            <a:r>
              <a:rPr lang="en-GB" dirty="0"/>
              <a:t>Need for parents to sign up their offspring reduced take up</a:t>
            </a:r>
          </a:p>
          <a:p>
            <a:r>
              <a:rPr lang="en-GB" dirty="0"/>
              <a:t>Timing of sessions was an issue – participants did not want to stay after school to access the platform</a:t>
            </a:r>
          </a:p>
          <a:p>
            <a:r>
              <a:rPr lang="en-GB" dirty="0"/>
              <a:t>Restricted curriculum focus = limited interest for participants and teachers </a:t>
            </a:r>
          </a:p>
          <a:p>
            <a:r>
              <a:rPr lang="en-GB" dirty="0"/>
              <a:t>Other study priorities took over </a:t>
            </a:r>
          </a:p>
          <a:p>
            <a:r>
              <a:rPr lang="en-GB" dirty="0"/>
              <a:t>Participants forgot to book or show up (online) for the mentoring sessions</a:t>
            </a:r>
          </a:p>
        </p:txBody>
      </p:sp>
    </p:spTree>
    <p:extLst>
      <p:ext uri="{BB962C8B-B14F-4D97-AF65-F5344CB8AC3E}">
        <p14:creationId xmlns:p14="http://schemas.microsoft.com/office/powerpoint/2010/main" val="2372798918"/>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BD1C87D-7B83-49A8-844E-433D32C45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024938"/>
            <a:ext cx="6413262" cy="5833063"/>
          </a:xfrm>
          <a:custGeom>
            <a:avLst/>
            <a:gdLst>
              <a:gd name="connsiteX0" fmla="*/ 343517 w 6413262"/>
              <a:gd name="connsiteY0" fmla="*/ 5832222 h 5833063"/>
              <a:gd name="connsiteX1" fmla="*/ 6335225 w 6413262"/>
              <a:gd name="connsiteY1" fmla="*/ 835839 h 5833063"/>
              <a:gd name="connsiteX2" fmla="*/ 6411127 w 6413262"/>
              <a:gd name="connsiteY2" fmla="*/ 123790 h 5833063"/>
              <a:gd name="connsiteX3" fmla="*/ 6413262 w 6413262"/>
              <a:gd name="connsiteY3" fmla="*/ 0 h 5833063"/>
              <a:gd name="connsiteX4" fmla="*/ 0 w 6413262"/>
              <a:gd name="connsiteY4" fmla="*/ 0 h 5833063"/>
              <a:gd name="connsiteX5" fmla="*/ 0 w 6413262"/>
              <a:gd name="connsiteY5" fmla="*/ 5815521 h 5833063"/>
              <a:gd name="connsiteX6" fmla="*/ 51379 w 6413262"/>
              <a:gd name="connsiteY6" fmla="*/ 5820166 h 5833063"/>
              <a:gd name="connsiteX7" fmla="*/ 343517 w 6413262"/>
              <a:gd name="connsiteY7" fmla="*/ 5832222 h 58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262" h="5833063">
                <a:moveTo>
                  <a:pt x="343517" y="5832222"/>
                </a:moveTo>
                <a:cubicBezTo>
                  <a:pt x="3254747" y="5881130"/>
                  <a:pt x="5841718" y="3794544"/>
                  <a:pt x="6335225" y="835839"/>
                </a:cubicBezTo>
                <a:cubicBezTo>
                  <a:pt x="6375023" y="597235"/>
                  <a:pt x="6400103" y="359575"/>
                  <a:pt x="6411127" y="123790"/>
                </a:cubicBezTo>
                <a:lnTo>
                  <a:pt x="6413262" y="0"/>
                </a:lnTo>
                <a:lnTo>
                  <a:pt x="0" y="0"/>
                </a:lnTo>
                <a:lnTo>
                  <a:pt x="0" y="5815521"/>
                </a:lnTo>
                <a:lnTo>
                  <a:pt x="51379" y="5820166"/>
                </a:lnTo>
                <a:cubicBezTo>
                  <a:pt x="149075" y="5826589"/>
                  <a:pt x="246476" y="5830592"/>
                  <a:pt x="343517" y="58322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703047A-2C9B-4E2C-9A75-B67521B6D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324648"/>
            <a:ext cx="6110122" cy="5533351"/>
          </a:xfrm>
          <a:custGeom>
            <a:avLst/>
            <a:gdLst>
              <a:gd name="connsiteX0" fmla="*/ 324583 w 6110122"/>
              <a:gd name="connsiteY0" fmla="*/ 5532549 h 5533351"/>
              <a:gd name="connsiteX1" fmla="*/ 6035604 w 6110122"/>
              <a:gd name="connsiteY1" fmla="*/ 770225 h 5533351"/>
              <a:gd name="connsiteX2" fmla="*/ 6088871 w 6110122"/>
              <a:gd name="connsiteY2" fmla="*/ 362020 h 5533351"/>
              <a:gd name="connsiteX3" fmla="*/ 6110122 w 6110122"/>
              <a:gd name="connsiteY3" fmla="*/ 0 h 5533351"/>
              <a:gd name="connsiteX4" fmla="*/ 0 w 6110122"/>
              <a:gd name="connsiteY4" fmla="*/ 0 h 5533351"/>
              <a:gd name="connsiteX5" fmla="*/ 0 w 6110122"/>
              <a:gd name="connsiteY5" fmla="*/ 5516887 h 5533351"/>
              <a:gd name="connsiteX6" fmla="*/ 46130 w 6110122"/>
              <a:gd name="connsiteY6" fmla="*/ 5521057 h 5533351"/>
              <a:gd name="connsiteX7" fmla="*/ 324583 w 6110122"/>
              <a:gd name="connsiteY7" fmla="*/ 5532549 h 553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0122" h="5533351">
                <a:moveTo>
                  <a:pt x="324583" y="5532549"/>
                </a:moveTo>
                <a:cubicBezTo>
                  <a:pt x="3099434" y="5579166"/>
                  <a:pt x="5565217" y="3590326"/>
                  <a:pt x="6035604" y="770225"/>
                </a:cubicBezTo>
                <a:cubicBezTo>
                  <a:pt x="6058365" y="633768"/>
                  <a:pt x="6076076" y="497636"/>
                  <a:pt x="6088871" y="362020"/>
                </a:cubicBezTo>
                <a:lnTo>
                  <a:pt x="6110122" y="0"/>
                </a:lnTo>
                <a:lnTo>
                  <a:pt x="0" y="0"/>
                </a:lnTo>
                <a:lnTo>
                  <a:pt x="0" y="5516887"/>
                </a:lnTo>
                <a:lnTo>
                  <a:pt x="46130" y="5521057"/>
                </a:lnTo>
                <a:cubicBezTo>
                  <a:pt x="139249" y="5527179"/>
                  <a:pt x="232088" y="5530995"/>
                  <a:pt x="324583" y="5532549"/>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1" y="2903393"/>
            <a:ext cx="3607841" cy="2625537"/>
          </a:xfrm>
        </p:spPr>
        <p:txBody>
          <a:bodyPr anchor="b">
            <a:normAutofit/>
          </a:bodyPr>
          <a:lstStyle/>
          <a:p>
            <a:r>
              <a:rPr lang="en-GB" sz="4800"/>
              <a:t>What we’ve learned</a:t>
            </a:r>
          </a:p>
        </p:txBody>
      </p:sp>
      <p:sp>
        <p:nvSpPr>
          <p:cNvPr id="3" name="Content Placeholder 2"/>
          <p:cNvSpPr>
            <a:spLocks noGrp="1"/>
          </p:cNvSpPr>
          <p:nvPr>
            <p:ph idx="1"/>
          </p:nvPr>
        </p:nvSpPr>
        <p:spPr>
          <a:xfrm>
            <a:off x="6570921" y="403124"/>
            <a:ext cx="5365440" cy="6030680"/>
          </a:xfrm>
        </p:spPr>
        <p:txBody>
          <a:bodyPr anchor="ctr">
            <a:normAutofit/>
          </a:bodyPr>
          <a:lstStyle/>
          <a:p>
            <a:r>
              <a:rPr lang="en-GB" sz="2000" dirty="0"/>
              <a:t>The basic principles of the project might still be sound</a:t>
            </a:r>
          </a:p>
          <a:p>
            <a:r>
              <a:rPr lang="en-GB" sz="2000" dirty="0"/>
              <a:t>Implementation and evaluation processes ultimately grounded by practical issues</a:t>
            </a:r>
          </a:p>
          <a:p>
            <a:r>
              <a:rPr lang="en-GB" sz="2000" dirty="0"/>
              <a:t>School resources are stretched and school teams weren’t able to scaffold and manage their participants</a:t>
            </a:r>
          </a:p>
          <a:p>
            <a:r>
              <a:rPr lang="en-GB" sz="2000" dirty="0"/>
              <a:t>Participant self-management didn’t work (apart from 1 very keen pupil!)</a:t>
            </a:r>
          </a:p>
          <a:p>
            <a:r>
              <a:rPr lang="en-GB" sz="2000" dirty="0"/>
              <a:t>Participants weren’t always in a position to judge the threshold concepts they struggle with without a teacher’s advice</a:t>
            </a:r>
          </a:p>
          <a:p>
            <a:r>
              <a:rPr lang="en-GB" sz="2000" dirty="0"/>
              <a:t>We weren’t able to deliver flexible provision targeted at specific threshold concepts because of scale and project resourcing</a:t>
            </a:r>
          </a:p>
          <a:p>
            <a:r>
              <a:rPr lang="en-GB" sz="2000" dirty="0"/>
              <a:t>Both schools and participants need more scaffolding and support (more resource at the project level)</a:t>
            </a:r>
          </a:p>
        </p:txBody>
      </p:sp>
    </p:spTree>
    <p:extLst>
      <p:ext uri="{BB962C8B-B14F-4D97-AF65-F5344CB8AC3E}">
        <p14:creationId xmlns:p14="http://schemas.microsoft.com/office/powerpoint/2010/main" val="3307278774"/>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GB"/>
              <a:t>So next time….</a:t>
            </a:r>
          </a:p>
        </p:txBody>
      </p:sp>
      <p:graphicFrame>
        <p:nvGraphicFramePr>
          <p:cNvPr id="5" name="Content Placeholder 2">
            <a:extLst>
              <a:ext uri="{FF2B5EF4-FFF2-40B4-BE49-F238E27FC236}">
                <a16:creationId xmlns:a16="http://schemas.microsoft.com/office/drawing/2014/main" id="{4BE7A96E-8A95-4B4E-819D-BACAFC72F9D5}"/>
              </a:ext>
            </a:extLst>
          </p:cNvPr>
          <p:cNvGraphicFramePr>
            <a:graphicFrameLocks noGrp="1"/>
          </p:cNvGraphicFramePr>
          <p:nvPr>
            <p:ph idx="1"/>
            <p:extLst>
              <p:ext uri="{D42A27DB-BD31-4B8C-83A1-F6EECF244321}">
                <p14:modId xmlns:p14="http://schemas.microsoft.com/office/powerpoint/2010/main" val="8721141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6462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3" y="1445494"/>
            <a:ext cx="3616856" cy="4376572"/>
          </a:xfrm>
        </p:spPr>
        <p:txBody>
          <a:bodyPr anchor="ctr">
            <a:normAutofit/>
          </a:bodyPr>
          <a:lstStyle/>
          <a:p>
            <a:r>
              <a:rPr lang="en-GB" sz="4800"/>
              <a:t>References </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0" y="1399032"/>
            <a:ext cx="5501834" cy="4471416"/>
          </a:xfrm>
        </p:spPr>
        <p:txBody>
          <a:bodyPr anchor="ctr">
            <a:normAutofit/>
          </a:bodyPr>
          <a:lstStyle/>
          <a:p>
            <a:r>
              <a:rPr lang="en-GB" sz="2200"/>
              <a:t>Breen, S. and O’Shea, A. (2016) Threshold Concepts and Undergraduate Mathematics Teaching, </a:t>
            </a:r>
            <a:r>
              <a:rPr lang="en-GB" sz="2200" i="1"/>
              <a:t>PRIMUS</a:t>
            </a:r>
            <a:r>
              <a:rPr lang="en-GB" sz="2200"/>
              <a:t>, 26:9, 837-847 </a:t>
            </a:r>
          </a:p>
          <a:p>
            <a:r>
              <a:rPr lang="en-GB" sz="2200"/>
              <a:t>Meyer, J.H.F. and R. Land. 2003. Threshold concepts and troublesome</a:t>
            </a:r>
            <a:br>
              <a:rPr lang="en-GB" sz="2200"/>
            </a:br>
            <a:r>
              <a:rPr lang="en-GB" sz="2200"/>
              <a:t>knowledge 1 - linkages to ways of thinking and practising. In C. Rust</a:t>
            </a:r>
            <a:br>
              <a:rPr lang="en-GB" sz="2200"/>
            </a:br>
            <a:r>
              <a:rPr lang="en-GB" sz="2200"/>
              <a:t>(Ed.), </a:t>
            </a:r>
            <a:r>
              <a:rPr lang="en-GB" sz="2200" i="1"/>
              <a:t>Improving Student Learning - Ten Years On </a:t>
            </a:r>
            <a:r>
              <a:rPr lang="en-GB" sz="2200"/>
              <a:t>(pp. 412–424).</a:t>
            </a:r>
            <a:br>
              <a:rPr lang="en-GB" sz="2200"/>
            </a:br>
            <a:r>
              <a:rPr lang="en-GB" sz="2200"/>
              <a:t>Oxford, UK: OCSLD </a:t>
            </a:r>
            <a:br>
              <a:rPr lang="en-GB" sz="2200"/>
            </a:br>
            <a:endParaRPr lang="en-GB" sz="2200"/>
          </a:p>
        </p:txBody>
      </p:sp>
    </p:spTree>
    <p:extLst>
      <p:ext uri="{BB962C8B-B14F-4D97-AF65-F5344CB8AC3E}">
        <p14:creationId xmlns:p14="http://schemas.microsoft.com/office/powerpoint/2010/main" val="854853095"/>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98E85-4954-46F4-AB71-78B87C18EF76}"/>
              </a:ext>
            </a:extLst>
          </p:cNvPr>
          <p:cNvSpPr>
            <a:spLocks noGrp="1"/>
          </p:cNvSpPr>
          <p:nvPr>
            <p:ph type="ctrTitle"/>
          </p:nvPr>
        </p:nvSpPr>
        <p:spPr/>
        <p:txBody>
          <a:bodyPr/>
          <a:lstStyle/>
          <a:p>
            <a:r>
              <a:rPr lang="en-GB" dirty="0"/>
              <a:t>Learning from failure and the importance of reflexive practice</a:t>
            </a:r>
            <a:endParaRPr lang="en-US" dirty="0"/>
          </a:p>
        </p:txBody>
      </p:sp>
      <p:sp>
        <p:nvSpPr>
          <p:cNvPr id="3" name="Subtitle 2">
            <a:extLst>
              <a:ext uri="{FF2B5EF4-FFF2-40B4-BE49-F238E27FC236}">
                <a16:creationId xmlns:a16="http://schemas.microsoft.com/office/drawing/2014/main" id="{D47010DD-A7C4-4C86-B43C-4FBDB09CDAE1}"/>
              </a:ext>
            </a:extLst>
          </p:cNvPr>
          <p:cNvSpPr>
            <a:spLocks noGrp="1"/>
          </p:cNvSpPr>
          <p:nvPr>
            <p:ph type="subTitle" idx="1"/>
          </p:nvPr>
        </p:nvSpPr>
        <p:spPr>
          <a:xfrm>
            <a:off x="3294968" y="3816584"/>
            <a:ext cx="5688632" cy="864096"/>
          </a:xfrm>
        </p:spPr>
        <p:txBody>
          <a:bodyPr/>
          <a:lstStyle/>
          <a:p>
            <a:r>
              <a:rPr lang="en-US" dirty="0"/>
              <a:t>Gino Graziano </a:t>
            </a:r>
          </a:p>
          <a:p>
            <a:r>
              <a:rPr lang="en-US" sz="1600" dirty="0"/>
              <a:t>Director of Widening Participation and Social Mobility</a:t>
            </a:r>
          </a:p>
        </p:txBody>
      </p:sp>
      <p:sp>
        <p:nvSpPr>
          <p:cNvPr id="4" name="Text Placeholder 3">
            <a:extLst>
              <a:ext uri="{FF2B5EF4-FFF2-40B4-BE49-F238E27FC236}">
                <a16:creationId xmlns:a16="http://schemas.microsoft.com/office/drawing/2014/main" id="{8660E685-4137-453E-B5A0-C8952B5DE3BB}"/>
              </a:ext>
            </a:extLst>
          </p:cNvPr>
          <p:cNvSpPr>
            <a:spLocks noGrp="1"/>
          </p:cNvSpPr>
          <p:nvPr>
            <p:ph type="body" sz="quarter" idx="10"/>
          </p:nvPr>
        </p:nvSpPr>
        <p:spPr>
          <a:xfrm>
            <a:off x="3287688" y="5198381"/>
            <a:ext cx="2303462" cy="359395"/>
          </a:xfrm>
        </p:spPr>
        <p:txBody>
          <a:bodyPr/>
          <a:lstStyle/>
          <a:p>
            <a:r>
              <a:rPr lang="en-US" dirty="0"/>
              <a:t>18 May 2020</a:t>
            </a:r>
          </a:p>
        </p:txBody>
      </p:sp>
    </p:spTree>
    <p:extLst>
      <p:ext uri="{BB962C8B-B14F-4D97-AF65-F5344CB8AC3E}">
        <p14:creationId xmlns:p14="http://schemas.microsoft.com/office/powerpoint/2010/main" val="1712887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229F-611C-4DBC-9C2D-B211B94C9BF9}"/>
              </a:ext>
            </a:extLst>
          </p:cNvPr>
          <p:cNvSpPr>
            <a:spLocks noGrp="1"/>
          </p:cNvSpPr>
          <p:nvPr>
            <p:ph type="title"/>
          </p:nvPr>
        </p:nvSpPr>
        <p:spPr/>
        <p:txBody>
          <a:bodyPr/>
          <a:lstStyle/>
          <a:p>
            <a:r>
              <a:rPr lang="en-US" dirty="0"/>
              <a:t>Failure is good!</a:t>
            </a:r>
          </a:p>
        </p:txBody>
      </p:sp>
      <p:sp>
        <p:nvSpPr>
          <p:cNvPr id="3" name="Text Placeholder 2">
            <a:extLst>
              <a:ext uri="{FF2B5EF4-FFF2-40B4-BE49-F238E27FC236}">
                <a16:creationId xmlns:a16="http://schemas.microsoft.com/office/drawing/2014/main" id="{98771254-7120-4BEE-89AA-2F73A7B81299}"/>
              </a:ext>
            </a:extLst>
          </p:cNvPr>
          <p:cNvSpPr>
            <a:spLocks noGrp="1"/>
          </p:cNvSpPr>
          <p:nvPr>
            <p:ph type="body" sz="quarter" idx="10"/>
          </p:nvPr>
        </p:nvSpPr>
        <p:spPr/>
        <p:txBody>
          <a:bodyPr/>
          <a:lstStyle/>
          <a:p>
            <a:pPr marL="0" indent="0">
              <a:buNone/>
            </a:pPr>
            <a:r>
              <a:rPr lang="en-GB" dirty="0"/>
              <a:t>…if you learn from it</a:t>
            </a:r>
          </a:p>
          <a:p>
            <a:pPr marL="0" indent="0">
              <a:buNone/>
            </a:pPr>
            <a:endParaRPr lang="en-GB" dirty="0"/>
          </a:p>
          <a:p>
            <a:pPr marL="0" indent="0">
              <a:buNone/>
            </a:pPr>
            <a:r>
              <a:rPr lang="en-GB" dirty="0"/>
              <a:t>Some observations</a:t>
            </a:r>
          </a:p>
          <a:p>
            <a:r>
              <a:rPr lang="en-GB" dirty="0"/>
              <a:t>Sector traditionally doesn’t acknowledge its failures</a:t>
            </a:r>
          </a:p>
          <a:p>
            <a:r>
              <a:rPr lang="en-GB" dirty="0"/>
              <a:t>Evaluation came late</a:t>
            </a:r>
          </a:p>
          <a:p>
            <a:r>
              <a:rPr lang="en-GB" dirty="0"/>
              <a:t>Practice v research</a:t>
            </a:r>
          </a:p>
          <a:p>
            <a:r>
              <a:rPr lang="en-GB" dirty="0"/>
              <a:t>Why Evaluate?</a:t>
            </a:r>
          </a:p>
          <a:p>
            <a:r>
              <a:rPr lang="en-GB" dirty="0"/>
              <a:t>Excitement in testing yourself and projects</a:t>
            </a:r>
          </a:p>
          <a:p>
            <a:r>
              <a:rPr lang="en-GB" dirty="0"/>
              <a:t>Insight comes from discomfort</a:t>
            </a:r>
          </a:p>
          <a:p>
            <a:endParaRPr lang="en-US" dirty="0"/>
          </a:p>
        </p:txBody>
      </p:sp>
    </p:spTree>
    <p:extLst>
      <p:ext uri="{BB962C8B-B14F-4D97-AF65-F5344CB8AC3E}">
        <p14:creationId xmlns:p14="http://schemas.microsoft.com/office/powerpoint/2010/main" val="3398611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98A610-E711-4254-BCC4-DEDD8004888B}"/>
              </a:ext>
            </a:extLst>
          </p:cNvPr>
          <p:cNvSpPr>
            <a:spLocks noGrp="1"/>
          </p:cNvSpPr>
          <p:nvPr>
            <p:ph type="title"/>
          </p:nvPr>
        </p:nvSpPr>
        <p:spPr>
          <a:xfrm>
            <a:off x="621792" y="1161288"/>
            <a:ext cx="3602736" cy="4526280"/>
          </a:xfrm>
        </p:spPr>
        <p:txBody>
          <a:bodyPr>
            <a:normAutofit/>
          </a:bodyPr>
          <a:lstStyle/>
          <a:p>
            <a:r>
              <a:rPr lang="en-GB" sz="4000"/>
              <a:t>COIVD19 has also broken outreach, widening participation and evaluation as we knew it</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58942F3-D1EB-4025-A683-9A0B5CBEEA0D}"/>
              </a:ext>
            </a:extLst>
          </p:cNvPr>
          <p:cNvSpPr>
            <a:spLocks noGrp="1"/>
          </p:cNvSpPr>
          <p:nvPr>
            <p:ph idx="1"/>
          </p:nvPr>
        </p:nvSpPr>
        <p:spPr>
          <a:xfrm>
            <a:off x="5434149" y="932688"/>
            <a:ext cx="5916603" cy="4992624"/>
          </a:xfrm>
        </p:spPr>
        <p:txBody>
          <a:bodyPr anchor="ctr">
            <a:normAutofit/>
          </a:bodyPr>
          <a:lstStyle/>
          <a:p>
            <a:r>
              <a:rPr lang="en-GB" sz="2400" dirty="0"/>
              <a:t>Everyone is affected, staff and students:</a:t>
            </a:r>
          </a:p>
          <a:p>
            <a:pPr lvl="1"/>
            <a:r>
              <a:rPr lang="en-GB" dirty="0"/>
              <a:t>Social distancing</a:t>
            </a:r>
          </a:p>
          <a:p>
            <a:pPr lvl="1"/>
            <a:r>
              <a:rPr lang="en-GB" dirty="0"/>
              <a:t>Lockdown</a:t>
            </a:r>
          </a:p>
          <a:p>
            <a:pPr lvl="1"/>
            <a:r>
              <a:rPr lang="en-GB" dirty="0"/>
              <a:t>Economic uncertainty</a:t>
            </a:r>
          </a:p>
          <a:p>
            <a:pPr lvl="1"/>
            <a:r>
              <a:rPr lang="en-GB" dirty="0"/>
              <a:t>Educational uncertainty</a:t>
            </a:r>
          </a:p>
          <a:p>
            <a:pPr lvl="1"/>
            <a:r>
              <a:rPr lang="en-GB" dirty="0"/>
              <a:t>Health and wellbeing</a:t>
            </a:r>
          </a:p>
          <a:p>
            <a:pPr lvl="1"/>
            <a:r>
              <a:rPr lang="en-GB" dirty="0"/>
              <a:t>Mental health</a:t>
            </a:r>
          </a:p>
          <a:p>
            <a:pPr lvl="1"/>
            <a:r>
              <a:rPr lang="en-GB" dirty="0"/>
              <a:t>New modes of working</a:t>
            </a:r>
          </a:p>
          <a:p>
            <a:endParaRPr lang="en-GB" sz="2000" dirty="0"/>
          </a:p>
        </p:txBody>
      </p:sp>
    </p:spTree>
    <p:extLst>
      <p:ext uri="{BB962C8B-B14F-4D97-AF65-F5344CB8AC3E}">
        <p14:creationId xmlns:p14="http://schemas.microsoft.com/office/powerpoint/2010/main" val="850849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229F-611C-4DBC-9C2D-B211B94C9BF9}"/>
              </a:ext>
            </a:extLst>
          </p:cNvPr>
          <p:cNvSpPr>
            <a:spLocks noGrp="1"/>
          </p:cNvSpPr>
          <p:nvPr>
            <p:ph type="title"/>
          </p:nvPr>
        </p:nvSpPr>
        <p:spPr/>
        <p:txBody>
          <a:bodyPr/>
          <a:lstStyle/>
          <a:p>
            <a:r>
              <a:rPr lang="en-GB" dirty="0"/>
              <a:t>Case study: working class boys project (1)</a:t>
            </a:r>
            <a:endParaRPr lang="en-US" dirty="0"/>
          </a:p>
        </p:txBody>
      </p:sp>
      <p:sp>
        <p:nvSpPr>
          <p:cNvPr id="3" name="Text Placeholder 2">
            <a:extLst>
              <a:ext uri="{FF2B5EF4-FFF2-40B4-BE49-F238E27FC236}">
                <a16:creationId xmlns:a16="http://schemas.microsoft.com/office/drawing/2014/main" id="{98771254-7120-4BEE-89AA-2F73A7B81299}"/>
              </a:ext>
            </a:extLst>
          </p:cNvPr>
          <p:cNvSpPr>
            <a:spLocks noGrp="1"/>
          </p:cNvSpPr>
          <p:nvPr>
            <p:ph type="body" sz="quarter" idx="10"/>
          </p:nvPr>
        </p:nvSpPr>
        <p:spPr/>
        <p:txBody>
          <a:bodyPr/>
          <a:lstStyle/>
          <a:p>
            <a:r>
              <a:rPr lang="en-GB" dirty="0"/>
              <a:t>2009-2011</a:t>
            </a:r>
          </a:p>
          <a:p>
            <a:r>
              <a:rPr lang="en-GB" dirty="0"/>
              <a:t>Project to work with Y9 working class boys in local schools</a:t>
            </a:r>
          </a:p>
          <a:p>
            <a:pPr lvl="1"/>
            <a:r>
              <a:rPr lang="en-GB" dirty="0"/>
              <a:t>Framework designed by </a:t>
            </a:r>
            <a:r>
              <a:rPr lang="en-GB" dirty="0" err="1"/>
              <a:t>Aimhigher</a:t>
            </a:r>
            <a:r>
              <a:rPr lang="en-GB" dirty="0"/>
              <a:t>, led a franchise</a:t>
            </a:r>
          </a:p>
          <a:p>
            <a:pPr lvl="1"/>
            <a:r>
              <a:rPr lang="en-GB" dirty="0"/>
              <a:t>Sequential sessions and trips leading up to a presentation</a:t>
            </a:r>
          </a:p>
          <a:p>
            <a:pPr lvl="1"/>
            <a:r>
              <a:rPr lang="en-GB" dirty="0"/>
              <a:t>Disaffected with education</a:t>
            </a:r>
          </a:p>
          <a:p>
            <a:pPr lvl="1"/>
            <a:r>
              <a:rPr lang="en-GB" dirty="0"/>
              <a:t>Aim to challenge, motivate and reengage</a:t>
            </a:r>
          </a:p>
          <a:p>
            <a:r>
              <a:rPr lang="en-GB" dirty="0"/>
              <a:t>Problems throughout</a:t>
            </a:r>
          </a:p>
          <a:p>
            <a:pPr lvl="1"/>
            <a:r>
              <a:rPr lang="en-GB" dirty="0"/>
              <a:t>Aware of disconnect early on</a:t>
            </a:r>
          </a:p>
          <a:p>
            <a:pPr lvl="1"/>
            <a:r>
              <a:rPr lang="en-GB" dirty="0"/>
              <a:t>Continuing (and declining) lack of engagement</a:t>
            </a:r>
          </a:p>
          <a:p>
            <a:pPr lvl="1"/>
            <a:r>
              <a:rPr lang="en-GB" dirty="0"/>
              <a:t>Presentation no show</a:t>
            </a:r>
          </a:p>
          <a:p>
            <a:pPr lvl="1"/>
            <a:r>
              <a:rPr lang="en-GB" dirty="0"/>
              <a:t>Fail!</a:t>
            </a:r>
          </a:p>
          <a:p>
            <a:endParaRPr lang="en-US" dirty="0"/>
          </a:p>
        </p:txBody>
      </p:sp>
    </p:spTree>
    <p:extLst>
      <p:ext uri="{BB962C8B-B14F-4D97-AF65-F5344CB8AC3E}">
        <p14:creationId xmlns:p14="http://schemas.microsoft.com/office/powerpoint/2010/main" val="2812900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229F-611C-4DBC-9C2D-B211B94C9BF9}"/>
              </a:ext>
            </a:extLst>
          </p:cNvPr>
          <p:cNvSpPr>
            <a:spLocks noGrp="1"/>
          </p:cNvSpPr>
          <p:nvPr>
            <p:ph type="title"/>
          </p:nvPr>
        </p:nvSpPr>
        <p:spPr/>
        <p:txBody>
          <a:bodyPr/>
          <a:lstStyle/>
          <a:p>
            <a:r>
              <a:rPr lang="en-GB" dirty="0"/>
              <a:t>Case study: working class boys project (2)</a:t>
            </a:r>
            <a:endParaRPr lang="en-US" dirty="0"/>
          </a:p>
        </p:txBody>
      </p:sp>
      <p:sp>
        <p:nvSpPr>
          <p:cNvPr id="3" name="Text Placeholder 2">
            <a:extLst>
              <a:ext uri="{FF2B5EF4-FFF2-40B4-BE49-F238E27FC236}">
                <a16:creationId xmlns:a16="http://schemas.microsoft.com/office/drawing/2014/main" id="{98771254-7120-4BEE-89AA-2F73A7B81299}"/>
              </a:ext>
            </a:extLst>
          </p:cNvPr>
          <p:cNvSpPr>
            <a:spLocks noGrp="1"/>
          </p:cNvSpPr>
          <p:nvPr>
            <p:ph type="body" sz="quarter" idx="10"/>
          </p:nvPr>
        </p:nvSpPr>
        <p:spPr/>
        <p:txBody>
          <a:bodyPr/>
          <a:lstStyle/>
          <a:p>
            <a:r>
              <a:rPr lang="en-GB" dirty="0"/>
              <a:t>“Period of introspection”</a:t>
            </a:r>
          </a:p>
          <a:p>
            <a:pPr lvl="1"/>
            <a:r>
              <a:rPr lang="en-GB" dirty="0"/>
              <a:t>Who is to blame?</a:t>
            </a:r>
          </a:p>
          <a:p>
            <a:pPr lvl="1"/>
            <a:r>
              <a:rPr lang="en-GB" dirty="0"/>
              <a:t>Carry on or drop it?</a:t>
            </a:r>
            <a:br>
              <a:rPr lang="en-GB" dirty="0"/>
            </a:br>
            <a:endParaRPr lang="en-GB" dirty="0"/>
          </a:p>
          <a:p>
            <a:r>
              <a:rPr lang="en-GB" dirty="0"/>
              <a:t>Reflect</a:t>
            </a:r>
          </a:p>
          <a:p>
            <a:r>
              <a:rPr lang="en-GB" dirty="0"/>
              <a:t>Research</a:t>
            </a:r>
          </a:p>
          <a:p>
            <a:r>
              <a:rPr lang="en-GB" dirty="0"/>
              <a:t>Recalibrate</a:t>
            </a:r>
          </a:p>
          <a:p>
            <a:r>
              <a:rPr lang="en-GB" dirty="0"/>
              <a:t>Reboot</a:t>
            </a:r>
          </a:p>
          <a:p>
            <a:endParaRPr lang="en-US" dirty="0"/>
          </a:p>
        </p:txBody>
      </p:sp>
    </p:spTree>
    <p:extLst>
      <p:ext uri="{BB962C8B-B14F-4D97-AF65-F5344CB8AC3E}">
        <p14:creationId xmlns:p14="http://schemas.microsoft.com/office/powerpoint/2010/main" val="1595281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229F-611C-4DBC-9C2D-B211B94C9BF9}"/>
              </a:ext>
            </a:extLst>
          </p:cNvPr>
          <p:cNvSpPr>
            <a:spLocks noGrp="1"/>
          </p:cNvSpPr>
          <p:nvPr>
            <p:ph type="title"/>
          </p:nvPr>
        </p:nvSpPr>
        <p:spPr/>
        <p:txBody>
          <a:bodyPr/>
          <a:lstStyle/>
          <a:p>
            <a:r>
              <a:rPr lang="en-US" dirty="0"/>
              <a:t>Case study: working class boys project (3)</a:t>
            </a:r>
          </a:p>
        </p:txBody>
      </p:sp>
      <p:sp>
        <p:nvSpPr>
          <p:cNvPr id="3" name="Text Placeholder 2">
            <a:extLst>
              <a:ext uri="{FF2B5EF4-FFF2-40B4-BE49-F238E27FC236}">
                <a16:creationId xmlns:a16="http://schemas.microsoft.com/office/drawing/2014/main" id="{98771254-7120-4BEE-89AA-2F73A7B81299}"/>
              </a:ext>
            </a:extLst>
          </p:cNvPr>
          <p:cNvSpPr>
            <a:spLocks noGrp="1"/>
          </p:cNvSpPr>
          <p:nvPr>
            <p:ph type="body" sz="quarter" idx="10"/>
          </p:nvPr>
        </p:nvSpPr>
        <p:spPr/>
        <p:txBody>
          <a:bodyPr/>
          <a:lstStyle/>
          <a:p>
            <a:r>
              <a:rPr lang="en-GB" dirty="0"/>
              <a:t>Change emphasis for next cohort</a:t>
            </a:r>
          </a:p>
          <a:p>
            <a:pPr lvl="1"/>
            <a:r>
              <a:rPr lang="en-GB" dirty="0"/>
              <a:t>Put myself into the framework</a:t>
            </a:r>
          </a:p>
          <a:p>
            <a:pPr lvl="1"/>
            <a:r>
              <a:rPr lang="en-GB" dirty="0"/>
              <a:t>Embedded agency and responsibility</a:t>
            </a:r>
          </a:p>
          <a:p>
            <a:r>
              <a:rPr lang="en-GB" dirty="0"/>
              <a:t>Vastly improved results </a:t>
            </a:r>
          </a:p>
          <a:p>
            <a:pPr lvl="1"/>
            <a:r>
              <a:rPr lang="en-GB" dirty="0"/>
              <a:t>90+% attendance in sessions and trips</a:t>
            </a:r>
          </a:p>
          <a:p>
            <a:pPr lvl="1"/>
            <a:r>
              <a:rPr lang="en-GB" dirty="0"/>
              <a:t>Full compliment at final presentation</a:t>
            </a:r>
          </a:p>
          <a:p>
            <a:r>
              <a:rPr lang="en-GB" dirty="0"/>
              <a:t>Evaluation </a:t>
            </a:r>
          </a:p>
          <a:p>
            <a:pPr lvl="1"/>
            <a:r>
              <a:rPr lang="en-GB" dirty="0"/>
              <a:t>Still not developed past happy sheets</a:t>
            </a:r>
          </a:p>
          <a:p>
            <a:pPr lvl="1"/>
            <a:r>
              <a:rPr lang="en-GB" dirty="0"/>
              <a:t>No tracking</a:t>
            </a:r>
          </a:p>
          <a:p>
            <a:pPr lvl="1"/>
            <a:r>
              <a:rPr lang="en-GB" dirty="0"/>
              <a:t>Programme closed in the aftermath of </a:t>
            </a:r>
            <a:r>
              <a:rPr lang="en-GB" dirty="0" err="1"/>
              <a:t>Aimhigher</a:t>
            </a:r>
            <a:endParaRPr lang="en-GB" dirty="0"/>
          </a:p>
          <a:p>
            <a:endParaRPr lang="en-US" dirty="0"/>
          </a:p>
        </p:txBody>
      </p:sp>
    </p:spTree>
    <p:extLst>
      <p:ext uri="{BB962C8B-B14F-4D97-AF65-F5344CB8AC3E}">
        <p14:creationId xmlns:p14="http://schemas.microsoft.com/office/powerpoint/2010/main" val="178368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229F-611C-4DBC-9C2D-B211B94C9BF9}"/>
              </a:ext>
            </a:extLst>
          </p:cNvPr>
          <p:cNvSpPr>
            <a:spLocks noGrp="1"/>
          </p:cNvSpPr>
          <p:nvPr>
            <p:ph type="title"/>
          </p:nvPr>
        </p:nvSpPr>
        <p:spPr/>
        <p:txBody>
          <a:bodyPr/>
          <a:lstStyle/>
          <a:p>
            <a:r>
              <a:rPr lang="en-US" dirty="0"/>
              <a:t>The ongoing lesson: agency is effective (1)</a:t>
            </a:r>
            <a:br>
              <a:rPr lang="en-US" dirty="0"/>
            </a:br>
            <a:r>
              <a:rPr lang="en-GB" dirty="0"/>
              <a:t>Critique of “missionary” approach</a:t>
            </a:r>
            <a:endParaRPr lang="en-US" dirty="0"/>
          </a:p>
        </p:txBody>
      </p:sp>
      <p:sp>
        <p:nvSpPr>
          <p:cNvPr id="3" name="Text Placeholder 2">
            <a:extLst>
              <a:ext uri="{FF2B5EF4-FFF2-40B4-BE49-F238E27FC236}">
                <a16:creationId xmlns:a16="http://schemas.microsoft.com/office/drawing/2014/main" id="{98771254-7120-4BEE-89AA-2F73A7B81299}"/>
              </a:ext>
            </a:extLst>
          </p:cNvPr>
          <p:cNvSpPr>
            <a:spLocks noGrp="1"/>
          </p:cNvSpPr>
          <p:nvPr>
            <p:ph type="body" sz="quarter" idx="10"/>
          </p:nvPr>
        </p:nvSpPr>
        <p:spPr/>
        <p:txBody>
          <a:bodyPr/>
          <a:lstStyle/>
          <a:p>
            <a:pPr marL="0" indent="0">
              <a:buNone/>
            </a:pPr>
            <a:endParaRPr lang="en-GB" i="1" dirty="0"/>
          </a:p>
          <a:p>
            <a:pPr marL="0" indent="0">
              <a:buNone/>
            </a:pPr>
            <a:r>
              <a:rPr lang="en-GB" i="1" dirty="0"/>
              <a:t>“The conversion of those who do not belong to the true Faith is the greatest act of charity that can possibly be performed […] We have something of the utmost value to give to others, something of which they stand in great need, even though they do not know it”</a:t>
            </a:r>
            <a:br>
              <a:rPr lang="en-GB" dirty="0"/>
            </a:br>
            <a:r>
              <a:rPr lang="en-GB" dirty="0"/>
              <a:t>Rev. Johnston, missionary (</a:t>
            </a:r>
            <a:r>
              <a:rPr lang="en-GB" dirty="0" err="1"/>
              <a:t>Girola</a:t>
            </a:r>
            <a:r>
              <a:rPr lang="en-GB" dirty="0"/>
              <a:t>, 2003)</a:t>
            </a:r>
            <a:br>
              <a:rPr lang="en-GB" dirty="0"/>
            </a:br>
            <a:endParaRPr lang="en-GB" dirty="0"/>
          </a:p>
          <a:p>
            <a:pPr marL="0" indent="0">
              <a:buNone/>
            </a:pPr>
            <a:r>
              <a:rPr lang="en-GB" i="1" dirty="0"/>
              <a:t>“You’ve got to get out there and find people, win them over, get them to raise aspirations and get them to think that they can get all the way to the top.”</a:t>
            </a:r>
            <a:br>
              <a:rPr lang="en-GB" dirty="0"/>
            </a:br>
            <a:r>
              <a:rPr lang="en-GB" dirty="0"/>
              <a:t>David Cameron, (Former) Prime Minister (2013)</a:t>
            </a:r>
            <a:endParaRPr lang="en-GB" sz="1050" dirty="0"/>
          </a:p>
          <a:p>
            <a:pPr marL="0" indent="0">
              <a:buNone/>
            </a:pPr>
            <a:endParaRPr lang="en-GB" dirty="0"/>
          </a:p>
        </p:txBody>
      </p:sp>
    </p:spTree>
    <p:extLst>
      <p:ext uri="{BB962C8B-B14F-4D97-AF65-F5344CB8AC3E}">
        <p14:creationId xmlns:p14="http://schemas.microsoft.com/office/powerpoint/2010/main" val="842222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229F-611C-4DBC-9C2D-B211B94C9BF9}"/>
              </a:ext>
            </a:extLst>
          </p:cNvPr>
          <p:cNvSpPr>
            <a:spLocks noGrp="1"/>
          </p:cNvSpPr>
          <p:nvPr>
            <p:ph type="title"/>
          </p:nvPr>
        </p:nvSpPr>
        <p:spPr/>
        <p:txBody>
          <a:bodyPr/>
          <a:lstStyle/>
          <a:p>
            <a:r>
              <a:rPr lang="en-US" dirty="0"/>
              <a:t>The ongoing lesson: agency is effective (2)</a:t>
            </a:r>
            <a:br>
              <a:rPr lang="en-US" dirty="0"/>
            </a:br>
            <a:r>
              <a:rPr lang="en-US" dirty="0"/>
              <a:t>OFFA / SHU project </a:t>
            </a:r>
          </a:p>
        </p:txBody>
      </p:sp>
      <p:sp>
        <p:nvSpPr>
          <p:cNvPr id="3" name="Text Placeholder 2">
            <a:extLst>
              <a:ext uri="{FF2B5EF4-FFF2-40B4-BE49-F238E27FC236}">
                <a16:creationId xmlns:a16="http://schemas.microsoft.com/office/drawing/2014/main" id="{98771254-7120-4BEE-89AA-2F73A7B81299}"/>
              </a:ext>
            </a:extLst>
          </p:cNvPr>
          <p:cNvSpPr>
            <a:spLocks noGrp="1"/>
          </p:cNvSpPr>
          <p:nvPr>
            <p:ph type="body" sz="quarter" idx="10"/>
          </p:nvPr>
        </p:nvSpPr>
        <p:spPr/>
        <p:txBody>
          <a:bodyPr/>
          <a:lstStyle/>
          <a:p>
            <a:pPr marL="0" indent="0">
              <a:buNone/>
            </a:pPr>
            <a:r>
              <a:rPr lang="en-GB" sz="1800" dirty="0"/>
              <a:t>Policy discussion</a:t>
            </a:r>
          </a:p>
          <a:p>
            <a:pPr marL="0" indent="0">
              <a:buNone/>
            </a:pPr>
            <a:r>
              <a:rPr lang="en-GB" sz="1800" dirty="0"/>
              <a:t>“What might look like ‘low aspirations’ may often be high aspirations that have been </a:t>
            </a:r>
            <a:r>
              <a:rPr lang="en-GB" sz="1800" b="1" dirty="0"/>
              <a:t>eroded by negative experience</a:t>
            </a:r>
            <a:r>
              <a:rPr lang="en-GB" sz="1800" dirty="0"/>
              <a:t>” (JRF, 2013)</a:t>
            </a:r>
            <a:br>
              <a:rPr lang="en-GB" sz="1800" dirty="0"/>
            </a:br>
            <a:br>
              <a:rPr lang="en-GB" sz="1800" dirty="0"/>
            </a:br>
            <a:r>
              <a:rPr lang="en-GB" sz="1800" dirty="0"/>
              <a:t>“Children from disadvantaged backgrounds…have high ambitions…But the odds against achieving them can worsen with age.  All too often there comes a point at which </a:t>
            </a:r>
            <a:r>
              <a:rPr lang="en-GB" sz="1800" b="1" dirty="0"/>
              <a:t>expectations shrink</a:t>
            </a:r>
            <a:r>
              <a:rPr lang="en-GB" sz="1800" dirty="0"/>
              <a:t>” (Education Committee, 2014) </a:t>
            </a:r>
          </a:p>
          <a:p>
            <a:r>
              <a:rPr lang="en-GB" sz="1800" dirty="0"/>
              <a:t>Theoretical discussion</a:t>
            </a:r>
          </a:p>
          <a:p>
            <a:pPr marL="0" indent="0">
              <a:buNone/>
            </a:pPr>
            <a:r>
              <a:rPr lang="en-GB" sz="1800" dirty="0"/>
              <a:t>“…deficits are informed by tacit models of professional understandings, which invoke ‘standards’ which in turn come to </a:t>
            </a:r>
            <a:r>
              <a:rPr lang="en-GB" sz="1800" b="1" dirty="0"/>
              <a:t>presume deficits </a:t>
            </a:r>
            <a:r>
              <a:rPr lang="en-GB" sz="1800" dirty="0"/>
              <a:t>against which people are judged, and their identities constructed”  (</a:t>
            </a:r>
            <a:r>
              <a:rPr lang="en-GB" sz="1800" dirty="0" err="1"/>
              <a:t>Candlin</a:t>
            </a:r>
            <a:r>
              <a:rPr lang="en-GB" sz="1800" dirty="0"/>
              <a:t>, C. and Crichton, J., 2010)</a:t>
            </a:r>
          </a:p>
          <a:p>
            <a:pPr marL="0" indent="0">
              <a:buNone/>
            </a:pPr>
            <a:r>
              <a:rPr lang="en-GB" sz="1800" dirty="0"/>
              <a:t>“Within the education system all authority remains vested in the middle classes…the system itself is one which </a:t>
            </a:r>
            <a:r>
              <a:rPr lang="en-GB" sz="1800" b="1" dirty="0" err="1"/>
              <a:t>valorizes</a:t>
            </a:r>
            <a:r>
              <a:rPr lang="en-GB" sz="1800" b="1" dirty="0"/>
              <a:t> middle rather than working class cultural capital</a:t>
            </a:r>
            <a:r>
              <a:rPr lang="en-GB" sz="1800" dirty="0"/>
              <a:t>” (Reay, 2001)</a:t>
            </a:r>
          </a:p>
          <a:p>
            <a:endParaRPr lang="en-GB" dirty="0"/>
          </a:p>
        </p:txBody>
      </p:sp>
    </p:spTree>
    <p:extLst>
      <p:ext uri="{BB962C8B-B14F-4D97-AF65-F5344CB8AC3E}">
        <p14:creationId xmlns:p14="http://schemas.microsoft.com/office/powerpoint/2010/main" val="592904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229F-611C-4DBC-9C2D-B211B94C9BF9}"/>
              </a:ext>
            </a:extLst>
          </p:cNvPr>
          <p:cNvSpPr>
            <a:spLocks noGrp="1"/>
          </p:cNvSpPr>
          <p:nvPr>
            <p:ph type="title"/>
          </p:nvPr>
        </p:nvSpPr>
        <p:spPr/>
        <p:txBody>
          <a:bodyPr/>
          <a:lstStyle/>
          <a:p>
            <a:r>
              <a:rPr lang="en-US" dirty="0"/>
              <a:t>The ongoing lesson: agency is effective (3)</a:t>
            </a:r>
            <a:br>
              <a:rPr lang="en-US" dirty="0"/>
            </a:br>
            <a:r>
              <a:rPr lang="en-US" dirty="0"/>
              <a:t>Access Your Future</a:t>
            </a:r>
          </a:p>
        </p:txBody>
      </p:sp>
      <p:sp>
        <p:nvSpPr>
          <p:cNvPr id="3" name="Text Placeholder 2">
            <a:extLst>
              <a:ext uri="{FF2B5EF4-FFF2-40B4-BE49-F238E27FC236}">
                <a16:creationId xmlns:a16="http://schemas.microsoft.com/office/drawing/2014/main" id="{98771254-7120-4BEE-89AA-2F73A7B81299}"/>
              </a:ext>
            </a:extLst>
          </p:cNvPr>
          <p:cNvSpPr>
            <a:spLocks noGrp="1"/>
          </p:cNvSpPr>
          <p:nvPr>
            <p:ph type="body" sz="quarter" idx="10"/>
          </p:nvPr>
        </p:nvSpPr>
        <p:spPr/>
        <p:txBody>
          <a:bodyPr/>
          <a:lstStyle/>
          <a:p>
            <a:r>
              <a:rPr lang="en-GB" dirty="0"/>
              <a:t>SLN funded co-research project</a:t>
            </a:r>
          </a:p>
          <a:p>
            <a:r>
              <a:rPr lang="en-GB" dirty="0"/>
              <a:t>Recurring themes:</a:t>
            </a:r>
          </a:p>
          <a:p>
            <a:pPr lvl="1"/>
            <a:r>
              <a:rPr lang="en-GB" dirty="0"/>
              <a:t>Pressure</a:t>
            </a:r>
          </a:p>
          <a:p>
            <a:pPr lvl="1"/>
            <a:r>
              <a:rPr lang="en-GB" dirty="0"/>
              <a:t>Cynicism about the education system</a:t>
            </a:r>
          </a:p>
          <a:p>
            <a:pPr lvl="1"/>
            <a:r>
              <a:rPr lang="en-GB" dirty="0"/>
              <a:t>Finance</a:t>
            </a:r>
          </a:p>
          <a:p>
            <a:pPr lvl="1"/>
            <a:r>
              <a:rPr lang="en-GB" dirty="0"/>
              <a:t>The ‘real world’ v university</a:t>
            </a:r>
          </a:p>
          <a:p>
            <a:pPr lvl="1"/>
            <a:endParaRPr lang="en-GB" dirty="0"/>
          </a:p>
          <a:p>
            <a:r>
              <a:rPr lang="en-GB" dirty="0"/>
              <a:t>Further lesson…we can learn a lot from our audience</a:t>
            </a:r>
          </a:p>
          <a:p>
            <a:endParaRPr lang="en-US" dirty="0"/>
          </a:p>
        </p:txBody>
      </p:sp>
    </p:spTree>
    <p:extLst>
      <p:ext uri="{BB962C8B-B14F-4D97-AF65-F5344CB8AC3E}">
        <p14:creationId xmlns:p14="http://schemas.microsoft.com/office/powerpoint/2010/main" val="502712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229F-611C-4DBC-9C2D-B211B94C9BF9}"/>
              </a:ext>
            </a:extLst>
          </p:cNvPr>
          <p:cNvSpPr>
            <a:spLocks noGrp="1"/>
          </p:cNvSpPr>
          <p:nvPr>
            <p:ph type="title"/>
          </p:nvPr>
        </p:nvSpPr>
        <p:spPr/>
        <p:txBody>
          <a:bodyPr/>
          <a:lstStyle/>
          <a:p>
            <a:r>
              <a:rPr lang="en-US" dirty="0"/>
              <a:t>Insights</a:t>
            </a:r>
          </a:p>
        </p:txBody>
      </p:sp>
      <p:sp>
        <p:nvSpPr>
          <p:cNvPr id="3" name="Text Placeholder 2">
            <a:extLst>
              <a:ext uri="{FF2B5EF4-FFF2-40B4-BE49-F238E27FC236}">
                <a16:creationId xmlns:a16="http://schemas.microsoft.com/office/drawing/2014/main" id="{98771254-7120-4BEE-89AA-2F73A7B81299}"/>
              </a:ext>
            </a:extLst>
          </p:cNvPr>
          <p:cNvSpPr>
            <a:spLocks noGrp="1"/>
          </p:cNvSpPr>
          <p:nvPr>
            <p:ph type="body" sz="quarter" idx="10"/>
          </p:nvPr>
        </p:nvSpPr>
        <p:spPr/>
        <p:txBody>
          <a:bodyPr/>
          <a:lstStyle/>
          <a:p>
            <a:r>
              <a:rPr lang="en-GB" dirty="0"/>
              <a:t>The missionary model is not effective</a:t>
            </a:r>
          </a:p>
          <a:p>
            <a:r>
              <a:rPr lang="en-GB" dirty="0"/>
              <a:t>A lot of WP is based on assumptions</a:t>
            </a:r>
          </a:p>
          <a:p>
            <a:r>
              <a:rPr lang="en-GB" dirty="0"/>
              <a:t>We are not here to save people – if we are honest, we need to learn from them and we need their help</a:t>
            </a:r>
          </a:p>
          <a:p>
            <a:r>
              <a:rPr lang="en-GB" dirty="0"/>
              <a:t>We need to include our audience in ALL stages of our work </a:t>
            </a:r>
          </a:p>
          <a:p>
            <a:pPr lvl="1"/>
            <a:r>
              <a:rPr lang="en-GB" dirty="0"/>
              <a:t>Research, design, delivery and evaluation</a:t>
            </a:r>
          </a:p>
          <a:p>
            <a:r>
              <a:rPr lang="en-GB" dirty="0"/>
              <a:t>Agents, not subjects</a:t>
            </a:r>
          </a:p>
          <a:p>
            <a:r>
              <a:rPr lang="en-GB" dirty="0"/>
              <a:t>Respect people’s culture and background</a:t>
            </a:r>
          </a:p>
          <a:p>
            <a:endParaRPr lang="en-GB" dirty="0"/>
          </a:p>
          <a:p>
            <a:endParaRPr lang="en-US" dirty="0"/>
          </a:p>
        </p:txBody>
      </p:sp>
    </p:spTree>
    <p:extLst>
      <p:ext uri="{BB962C8B-B14F-4D97-AF65-F5344CB8AC3E}">
        <p14:creationId xmlns:p14="http://schemas.microsoft.com/office/powerpoint/2010/main" val="622754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229F-611C-4DBC-9C2D-B211B94C9BF9}"/>
              </a:ext>
            </a:extLst>
          </p:cNvPr>
          <p:cNvSpPr>
            <a:spLocks noGrp="1"/>
          </p:cNvSpPr>
          <p:nvPr>
            <p:ph type="title"/>
          </p:nvPr>
        </p:nvSpPr>
        <p:spPr/>
        <p:txBody>
          <a:bodyPr/>
          <a:lstStyle/>
          <a:p>
            <a:r>
              <a:rPr lang="en-US" dirty="0"/>
              <a:t>Final thought…</a:t>
            </a:r>
          </a:p>
        </p:txBody>
      </p:sp>
      <p:sp>
        <p:nvSpPr>
          <p:cNvPr id="3" name="Text Placeholder 2">
            <a:extLst>
              <a:ext uri="{FF2B5EF4-FFF2-40B4-BE49-F238E27FC236}">
                <a16:creationId xmlns:a16="http://schemas.microsoft.com/office/drawing/2014/main" id="{98771254-7120-4BEE-89AA-2F73A7B81299}"/>
              </a:ext>
            </a:extLst>
          </p:cNvPr>
          <p:cNvSpPr>
            <a:spLocks noGrp="1"/>
          </p:cNvSpPr>
          <p:nvPr>
            <p:ph type="body" sz="quarter" idx="10"/>
          </p:nvPr>
        </p:nvSpPr>
        <p:spPr/>
        <p:txBody>
          <a:bodyPr/>
          <a:lstStyle/>
          <a:p>
            <a:pPr marL="0" indent="0">
              <a:buNone/>
            </a:pPr>
            <a:endParaRPr lang="en-GB" dirty="0"/>
          </a:p>
          <a:p>
            <a:pPr marL="0" indent="0">
              <a:buNone/>
            </a:pPr>
            <a:r>
              <a:rPr lang="en-GB" dirty="0"/>
              <a:t>“Most books are written for the middle class, and generally they only have two modes of talking about the working class. The first is a kind of lofty contempt at the vulgarity, the stupidity of those people. The second is a kind of patronizing concern, which paints the working class as nothing but victims. Of course, working people and poor people don’t see themselves like that. Everybody is the hero in their own narrative.”</a:t>
            </a:r>
          </a:p>
          <a:p>
            <a:pPr marL="0" indent="0" algn="r">
              <a:buNone/>
            </a:pPr>
            <a:r>
              <a:rPr lang="en-GB" dirty="0"/>
              <a:t>Alan Moore, 2016</a:t>
            </a:r>
          </a:p>
          <a:p>
            <a:pPr>
              <a:buFontTx/>
              <a:buChar char="-"/>
            </a:pPr>
            <a:endParaRPr lang="en-US" dirty="0"/>
          </a:p>
        </p:txBody>
      </p:sp>
    </p:spTree>
    <p:extLst>
      <p:ext uri="{BB962C8B-B14F-4D97-AF65-F5344CB8AC3E}">
        <p14:creationId xmlns:p14="http://schemas.microsoft.com/office/powerpoint/2010/main" val="2905654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3BD0-0DB0-4940-8707-5B4A9C45BA11}"/>
              </a:ext>
            </a:extLst>
          </p:cNvPr>
          <p:cNvSpPr>
            <a:spLocks noGrp="1"/>
          </p:cNvSpPr>
          <p:nvPr>
            <p:ph type="title"/>
          </p:nvPr>
        </p:nvSpPr>
        <p:spPr>
          <a:xfrm>
            <a:off x="838200" y="148353"/>
            <a:ext cx="10515600" cy="1325563"/>
          </a:xfrm>
        </p:spPr>
        <p:txBody>
          <a:bodyPr/>
          <a:lstStyle/>
          <a:p>
            <a:r>
              <a:rPr lang="en-GB" dirty="0"/>
              <a:t>Learning from breakings and failures</a:t>
            </a:r>
          </a:p>
        </p:txBody>
      </p:sp>
      <p:sp>
        <p:nvSpPr>
          <p:cNvPr id="3" name="TextBox 2">
            <a:extLst>
              <a:ext uri="{FF2B5EF4-FFF2-40B4-BE49-F238E27FC236}">
                <a16:creationId xmlns:a16="http://schemas.microsoft.com/office/drawing/2014/main" id="{FD47F88A-325E-481B-8CC6-D46A53C68196}"/>
              </a:ext>
            </a:extLst>
          </p:cNvPr>
          <p:cNvSpPr txBox="1"/>
          <p:nvPr/>
        </p:nvSpPr>
        <p:spPr>
          <a:xfrm>
            <a:off x="1019908" y="1600200"/>
            <a:ext cx="7332784" cy="4524315"/>
          </a:xfrm>
          <a:prstGeom prst="rect">
            <a:avLst/>
          </a:prstGeom>
          <a:noFill/>
        </p:spPr>
        <p:txBody>
          <a:bodyPr wrap="square" rtlCol="0">
            <a:spAutoFit/>
          </a:bodyPr>
          <a:lstStyle/>
          <a:p>
            <a:r>
              <a:rPr lang="en-GB" dirty="0"/>
              <a:t>We can’t constantly rethink the same things, so we reduce the cognitive load by relying on</a:t>
            </a:r>
          </a:p>
          <a:p>
            <a:pPr marL="342900" indent="-342900">
              <a:buFont typeface="Arial" panose="020B0604020202020204" pitchFamily="34" charset="0"/>
              <a:buChar char="•"/>
            </a:pPr>
            <a:r>
              <a:rPr lang="en-GB" dirty="0"/>
              <a:t>Schemas </a:t>
            </a:r>
          </a:p>
          <a:p>
            <a:pPr marL="285750" indent="-285750">
              <a:buFont typeface="Arial" panose="020B0604020202020204" pitchFamily="34" charset="0"/>
              <a:buChar char="•"/>
            </a:pPr>
            <a:r>
              <a:rPr lang="en-GB" dirty="0"/>
              <a:t>Heuristics or rules of thumb</a:t>
            </a:r>
          </a:p>
          <a:p>
            <a:r>
              <a:rPr lang="en-GB" dirty="0"/>
              <a:t>Disruptors </a:t>
            </a:r>
            <a:r>
              <a:rPr lang="en-GB" b="1" dirty="0"/>
              <a:t>break</a:t>
            </a:r>
            <a:r>
              <a:rPr lang="en-GB" dirty="0"/>
              <a:t> these by changing the context.</a:t>
            </a:r>
          </a:p>
          <a:p>
            <a:endParaRPr lang="en-GB" dirty="0"/>
          </a:p>
          <a:p>
            <a:r>
              <a:rPr lang="en-GB" dirty="0"/>
              <a:t>Increased reflexivity, the ability to reflect, learn and do something different offers us a (new) way out.</a:t>
            </a:r>
          </a:p>
          <a:p>
            <a:endParaRPr lang="en-GB" dirty="0"/>
          </a:p>
          <a:p>
            <a:r>
              <a:rPr lang="en-GB" dirty="0"/>
              <a:t>We may need to completely rethink how we approach what we do whether this is outreach delivery or evaluation….</a:t>
            </a:r>
          </a:p>
          <a:p>
            <a:endParaRPr lang="en-GB" dirty="0"/>
          </a:p>
          <a:p>
            <a:r>
              <a:rPr lang="en-GB" dirty="0"/>
              <a:t>The current situation might give us opportunity to reflect on and rethink </a:t>
            </a:r>
            <a:r>
              <a:rPr lang="en-GB" b="1" dirty="0"/>
              <a:t>everything(?)</a:t>
            </a:r>
            <a:r>
              <a:rPr lang="en-GB" dirty="0"/>
              <a:t>. This could be transformative going forward if we take this chance.</a:t>
            </a:r>
          </a:p>
          <a:p>
            <a:pPr marL="285750" indent="-285750">
              <a:buFont typeface="Arial" panose="020B0604020202020204" pitchFamily="34" charset="0"/>
              <a:buChar char="•"/>
            </a:pPr>
            <a:endParaRPr lang="en-GB" dirty="0"/>
          </a:p>
        </p:txBody>
      </p:sp>
      <p:pic>
        <p:nvPicPr>
          <p:cNvPr id="4" name="Picture 3">
            <a:extLst>
              <a:ext uri="{FF2B5EF4-FFF2-40B4-BE49-F238E27FC236}">
                <a16:creationId xmlns:a16="http://schemas.microsoft.com/office/drawing/2014/main" id="{621744E6-F82B-46E3-B0E1-4FF83353E442}"/>
              </a:ext>
            </a:extLst>
          </p:cNvPr>
          <p:cNvPicPr>
            <a:picLocks noChangeAspect="1"/>
          </p:cNvPicPr>
          <p:nvPr/>
        </p:nvPicPr>
        <p:blipFill>
          <a:blip r:embed="rId2"/>
          <a:stretch>
            <a:fillRect/>
          </a:stretch>
        </p:blipFill>
        <p:spPr>
          <a:xfrm>
            <a:off x="8938495" y="911208"/>
            <a:ext cx="3253505" cy="4892675"/>
          </a:xfrm>
          <a:prstGeom prst="rect">
            <a:avLst/>
          </a:prstGeom>
        </p:spPr>
      </p:pic>
      <p:sp>
        <p:nvSpPr>
          <p:cNvPr id="5" name="TextBox 4">
            <a:extLst>
              <a:ext uri="{FF2B5EF4-FFF2-40B4-BE49-F238E27FC236}">
                <a16:creationId xmlns:a16="http://schemas.microsoft.com/office/drawing/2014/main" id="{E808DCC4-C5EA-441C-BF7E-32CE237A02BF}"/>
              </a:ext>
            </a:extLst>
          </p:cNvPr>
          <p:cNvSpPr txBox="1"/>
          <p:nvPr/>
        </p:nvSpPr>
        <p:spPr>
          <a:xfrm>
            <a:off x="1099039" y="5939849"/>
            <a:ext cx="7710854" cy="369332"/>
          </a:xfrm>
          <a:prstGeom prst="rect">
            <a:avLst/>
          </a:prstGeom>
          <a:noFill/>
        </p:spPr>
        <p:txBody>
          <a:bodyPr wrap="square" rtlCol="0">
            <a:spAutoFit/>
          </a:bodyPr>
          <a:lstStyle/>
          <a:p>
            <a:r>
              <a:rPr lang="en-GB" b="1" dirty="0"/>
              <a:t>Intervention </a:t>
            </a:r>
            <a:r>
              <a:rPr lang="en-GB" dirty="0"/>
              <a:t>						</a:t>
            </a:r>
            <a:r>
              <a:rPr lang="en-GB" b="1" dirty="0"/>
              <a:t>Evaluation</a:t>
            </a:r>
          </a:p>
        </p:txBody>
      </p:sp>
      <p:sp>
        <p:nvSpPr>
          <p:cNvPr id="6" name="Arrow: Curved Down 5">
            <a:extLst>
              <a:ext uri="{FF2B5EF4-FFF2-40B4-BE49-F238E27FC236}">
                <a16:creationId xmlns:a16="http://schemas.microsoft.com/office/drawing/2014/main" id="{155EF13B-2B7F-4180-9D80-FB46A7B8D1E5}"/>
              </a:ext>
            </a:extLst>
          </p:cNvPr>
          <p:cNvSpPr/>
          <p:nvPr/>
        </p:nvSpPr>
        <p:spPr>
          <a:xfrm>
            <a:off x="2031023" y="5685596"/>
            <a:ext cx="5433646" cy="2559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Arrow: Curved Down 6">
            <a:extLst>
              <a:ext uri="{FF2B5EF4-FFF2-40B4-BE49-F238E27FC236}">
                <a16:creationId xmlns:a16="http://schemas.microsoft.com/office/drawing/2014/main" id="{CB04F814-92E6-4DE7-AABD-252A17C08D2B}"/>
              </a:ext>
            </a:extLst>
          </p:cNvPr>
          <p:cNvSpPr/>
          <p:nvPr/>
        </p:nvSpPr>
        <p:spPr>
          <a:xfrm rot="10800000">
            <a:off x="2031023" y="6373736"/>
            <a:ext cx="5433646" cy="2559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85139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2C1E4-02BA-412D-BD5A-08EEC7E86403}"/>
              </a:ext>
            </a:extLst>
          </p:cNvPr>
          <p:cNvSpPr>
            <a:spLocks noGrp="1"/>
          </p:cNvSpPr>
          <p:nvPr>
            <p:ph type="title"/>
          </p:nvPr>
        </p:nvSpPr>
        <p:spPr>
          <a:xfrm>
            <a:off x="641838" y="2897310"/>
            <a:ext cx="10966939" cy="1325563"/>
          </a:xfrm>
        </p:spPr>
        <p:txBody>
          <a:bodyPr/>
          <a:lstStyle/>
          <a:p>
            <a:pPr algn="ctr"/>
            <a:r>
              <a:rPr lang="en-GB" dirty="0"/>
              <a:t>Questions? Comments? Discussion?</a:t>
            </a:r>
          </a:p>
        </p:txBody>
      </p:sp>
    </p:spTree>
    <p:extLst>
      <p:ext uri="{BB962C8B-B14F-4D97-AF65-F5344CB8AC3E}">
        <p14:creationId xmlns:p14="http://schemas.microsoft.com/office/powerpoint/2010/main" val="1957566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02DE68-608D-45D9-B262-11FFE2DE35D3}"/>
              </a:ext>
            </a:extLst>
          </p:cNvPr>
          <p:cNvSpPr>
            <a:spLocks noGrp="1"/>
          </p:cNvSpPr>
          <p:nvPr>
            <p:ph type="title"/>
          </p:nvPr>
        </p:nvSpPr>
        <p:spPr>
          <a:xfrm>
            <a:off x="643467" y="321734"/>
            <a:ext cx="10905066" cy="1135737"/>
          </a:xfrm>
        </p:spPr>
        <p:txBody>
          <a:bodyPr>
            <a:normAutofit/>
          </a:bodyPr>
          <a:lstStyle/>
          <a:p>
            <a:r>
              <a:rPr lang="en-GB" sz="3600"/>
              <a:t>Silver linings / positive readings?</a:t>
            </a:r>
          </a:p>
        </p:txBody>
      </p:sp>
      <p:sp>
        <p:nvSpPr>
          <p:cNvPr id="3" name="Content Placeholder 2">
            <a:extLst>
              <a:ext uri="{FF2B5EF4-FFF2-40B4-BE49-F238E27FC236}">
                <a16:creationId xmlns:a16="http://schemas.microsoft.com/office/drawing/2014/main" id="{1DDFECE0-3902-4C5C-8192-A94DC60A9CB3}"/>
              </a:ext>
            </a:extLst>
          </p:cNvPr>
          <p:cNvSpPr>
            <a:spLocks noGrp="1"/>
          </p:cNvSpPr>
          <p:nvPr>
            <p:ph idx="1"/>
          </p:nvPr>
        </p:nvSpPr>
        <p:spPr>
          <a:xfrm>
            <a:off x="643467" y="1386348"/>
            <a:ext cx="10905066" cy="5003637"/>
          </a:xfrm>
        </p:spPr>
        <p:txBody>
          <a:bodyPr>
            <a:normAutofit fontScale="92500" lnSpcReduction="20000"/>
          </a:bodyPr>
          <a:lstStyle/>
          <a:p>
            <a:pPr marL="0" indent="0">
              <a:buNone/>
            </a:pPr>
            <a:r>
              <a:rPr lang="en-GB" sz="2600" dirty="0"/>
              <a:t>COIVID 19 = significant individual suffering and loss</a:t>
            </a:r>
          </a:p>
          <a:p>
            <a:pPr marL="0" indent="0">
              <a:buNone/>
            </a:pPr>
            <a:r>
              <a:rPr lang="en-GB" sz="2600" dirty="0"/>
              <a:t>But also….</a:t>
            </a:r>
          </a:p>
          <a:p>
            <a:pPr marL="0" indent="0">
              <a:buNone/>
            </a:pPr>
            <a:r>
              <a:rPr lang="en-GB" sz="2600" dirty="0"/>
              <a:t>Possibility of creative destruction: </a:t>
            </a:r>
          </a:p>
          <a:p>
            <a:r>
              <a:rPr lang="en-GB" sz="2600" dirty="0"/>
              <a:t>Schumpeter – </a:t>
            </a:r>
            <a:r>
              <a:rPr lang="en-GB" sz="2600" i="1" dirty="0"/>
              <a:t>Capitalism, Socialism and Democracy - </a:t>
            </a:r>
            <a:r>
              <a:rPr lang="en-GB" sz="2600" dirty="0"/>
              <a:t>"gale of creative destruction" = "process of industrial mutation that incessantly revolutionizes the economic structure from within, incessantly destroying the old one, incessantly creating a new one".</a:t>
            </a:r>
          </a:p>
          <a:p>
            <a:pPr marL="0" indent="0">
              <a:buNone/>
            </a:pPr>
            <a:r>
              <a:rPr lang="en-GB" sz="2600" dirty="0"/>
              <a:t>Reflexivity:</a:t>
            </a:r>
          </a:p>
          <a:p>
            <a:pPr marL="0" indent="0">
              <a:buNone/>
            </a:pPr>
            <a:r>
              <a:rPr lang="en-GB" sz="2600" dirty="0"/>
              <a:t>Sociology - Beck and Giddens. Risk society and reflexivity</a:t>
            </a:r>
          </a:p>
          <a:p>
            <a:r>
              <a:rPr lang="en-GB" sz="2600" dirty="0"/>
              <a:t>the way that modern society responds flexibly and dynamically to a changeable present and uncertain future – by adopting a reflexive approach.</a:t>
            </a:r>
          </a:p>
          <a:p>
            <a:pPr marL="0" indent="0">
              <a:buNone/>
            </a:pPr>
            <a:r>
              <a:rPr lang="en-GB" sz="2600" dirty="0"/>
              <a:t>Archer – individual reflexivity</a:t>
            </a:r>
          </a:p>
          <a:p>
            <a:r>
              <a:rPr lang="en-GB" sz="2600" dirty="0"/>
              <a:t>mediation between individual agency and external structure – makes social change possible</a:t>
            </a:r>
          </a:p>
          <a:p>
            <a:pPr marL="0" indent="0">
              <a:buNone/>
            </a:pPr>
            <a:endParaRPr lang="en-GB" sz="1900" dirty="0"/>
          </a:p>
          <a:p>
            <a:pPr marL="0" indent="0">
              <a:buNone/>
            </a:pPr>
            <a:endParaRPr lang="en-GB" sz="19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83116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7DB6F-E694-428E-8B68-2293DD4A9484}"/>
              </a:ext>
            </a:extLst>
          </p:cNvPr>
          <p:cNvSpPr>
            <a:spLocks noGrp="1"/>
          </p:cNvSpPr>
          <p:nvPr>
            <p:ph type="title"/>
          </p:nvPr>
        </p:nvSpPr>
        <p:spPr>
          <a:xfrm>
            <a:off x="686834" y="1153572"/>
            <a:ext cx="3200400" cy="4461163"/>
          </a:xfrm>
        </p:spPr>
        <p:txBody>
          <a:bodyPr>
            <a:normAutofit/>
          </a:bodyPr>
          <a:lstStyle/>
          <a:p>
            <a:r>
              <a:rPr lang="en-GB" sz="3700">
                <a:solidFill>
                  <a:srgbClr val="FFFFFF"/>
                </a:solidFill>
              </a:rPr>
              <a:t>Breaking things leads to breakthroughs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A67B249-903C-49FB-B67F-577C00DC3415}"/>
              </a:ext>
            </a:extLst>
          </p:cNvPr>
          <p:cNvSpPr>
            <a:spLocks noGrp="1"/>
          </p:cNvSpPr>
          <p:nvPr>
            <p:ph idx="1"/>
          </p:nvPr>
        </p:nvSpPr>
        <p:spPr>
          <a:xfrm>
            <a:off x="4447308" y="137652"/>
            <a:ext cx="6918782" cy="6401260"/>
          </a:xfrm>
        </p:spPr>
        <p:txBody>
          <a:bodyPr anchor="ctr">
            <a:normAutofit/>
          </a:bodyPr>
          <a:lstStyle/>
          <a:p>
            <a:pPr marL="0" indent="0">
              <a:buNone/>
            </a:pPr>
            <a:r>
              <a:rPr lang="en-GB" sz="3000" dirty="0"/>
              <a:t>Things breaking and going wrong</a:t>
            </a:r>
          </a:p>
          <a:p>
            <a:pPr marL="0" indent="0">
              <a:buNone/>
            </a:pPr>
            <a:r>
              <a:rPr lang="en-GB" sz="3000" dirty="0"/>
              <a:t>+</a:t>
            </a:r>
          </a:p>
          <a:p>
            <a:pPr marL="0" indent="0">
              <a:buNone/>
            </a:pPr>
            <a:r>
              <a:rPr lang="en-GB" sz="3000" dirty="0"/>
              <a:t>A reflexive approach</a:t>
            </a:r>
          </a:p>
          <a:p>
            <a:pPr marL="0" indent="0">
              <a:buNone/>
            </a:pPr>
            <a:r>
              <a:rPr lang="en-GB" sz="3000" dirty="0"/>
              <a:t>=</a:t>
            </a:r>
          </a:p>
          <a:p>
            <a:pPr marL="0" indent="0">
              <a:buNone/>
            </a:pPr>
            <a:r>
              <a:rPr lang="en-GB" sz="3000" dirty="0"/>
              <a:t>New ways of doing things. </a:t>
            </a:r>
          </a:p>
          <a:p>
            <a:pPr marL="0" indent="0">
              <a:buNone/>
            </a:pPr>
            <a:endParaRPr lang="en-GB" sz="3000" dirty="0"/>
          </a:p>
          <a:p>
            <a:pPr marL="0" indent="0">
              <a:buNone/>
            </a:pPr>
            <a:r>
              <a:rPr lang="en-GB" sz="3000" dirty="0"/>
              <a:t>What is important is how we learn from failures and breakings and how we respond to them.</a:t>
            </a:r>
          </a:p>
        </p:txBody>
      </p:sp>
    </p:spTree>
    <p:extLst>
      <p:ext uri="{BB962C8B-B14F-4D97-AF65-F5344CB8AC3E}">
        <p14:creationId xmlns:p14="http://schemas.microsoft.com/office/powerpoint/2010/main" val="2813157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4400" dirty="0"/>
              <a:t> </a:t>
            </a:r>
            <a:r>
              <a:rPr lang="en-GB" sz="4400" b="1" dirty="0"/>
              <a:t>‘Through the eyes of boys’ – A case study based on a project designed to engage white working class boys with Higher Education</a:t>
            </a:r>
          </a:p>
        </p:txBody>
      </p:sp>
      <p:sp>
        <p:nvSpPr>
          <p:cNvPr id="3" name="Subtitle 2"/>
          <p:cNvSpPr>
            <a:spLocks noGrp="1"/>
          </p:cNvSpPr>
          <p:nvPr>
            <p:ph type="subTitle" idx="1"/>
          </p:nvPr>
        </p:nvSpPr>
        <p:spPr/>
        <p:txBody>
          <a:bodyPr/>
          <a:lstStyle/>
          <a:p>
            <a:r>
              <a:rPr lang="en-GB" dirty="0"/>
              <a:t>Chris Bayes</a:t>
            </a:r>
          </a:p>
        </p:txBody>
      </p:sp>
    </p:spTree>
    <p:extLst>
      <p:ext uri="{BB962C8B-B14F-4D97-AF65-F5344CB8AC3E}">
        <p14:creationId xmlns:p14="http://schemas.microsoft.com/office/powerpoint/2010/main" val="1929938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584" y="0"/>
            <a:ext cx="7635446" cy="339213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5446" y="0"/>
            <a:ext cx="4572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4415021" cy="6858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0111" y="3392131"/>
            <a:ext cx="3230245" cy="3465870"/>
          </a:xfrm>
          <a:prstGeom prst="rect">
            <a:avLst/>
          </a:prstGeom>
        </p:spPr>
      </p:pic>
      <p:sp>
        <p:nvSpPr>
          <p:cNvPr id="6" name="TextBox 5"/>
          <p:cNvSpPr txBox="1"/>
          <p:nvPr/>
        </p:nvSpPr>
        <p:spPr>
          <a:xfrm>
            <a:off x="0" y="0"/>
            <a:ext cx="12192000" cy="830997"/>
          </a:xfrm>
          <a:prstGeom prst="rect">
            <a:avLst/>
          </a:prstGeom>
          <a:solidFill>
            <a:schemeClr val="tx1"/>
          </a:solidFill>
        </p:spPr>
        <p:txBody>
          <a:bodyPr wrap="square" rtlCol="0">
            <a:spAutoFit/>
          </a:bodyPr>
          <a:lstStyle/>
          <a:p>
            <a:r>
              <a:rPr lang="en-GB" dirty="0">
                <a:solidFill>
                  <a:srgbClr val="7030A0"/>
                </a:solidFill>
              </a:rPr>
              <a:t>“</a:t>
            </a:r>
            <a:r>
              <a:rPr lang="en-GB" sz="2400" dirty="0">
                <a:solidFill>
                  <a:srgbClr val="7030A0"/>
                </a:solidFill>
              </a:rPr>
              <a:t>White working class boys at the end of the day, they’re unsuccessful.” – Three participants in OFFA WP writing course, October 2016</a:t>
            </a:r>
            <a:r>
              <a:rPr lang="en-GB" sz="2400">
                <a:solidFill>
                  <a:srgbClr val="7030A0"/>
                </a:solidFill>
              </a:rPr>
              <a:t>.   </a:t>
            </a:r>
            <a:endParaRPr lang="en-GB" sz="2400" dirty="0">
              <a:solidFill>
                <a:srgbClr val="7030A0"/>
              </a:solidFill>
            </a:endParaRPr>
          </a:p>
        </p:txBody>
      </p:sp>
    </p:spTree>
    <p:extLst>
      <p:ext uri="{BB962C8B-B14F-4D97-AF65-F5344CB8AC3E}">
        <p14:creationId xmlns:p14="http://schemas.microsoft.com/office/powerpoint/2010/main" val="1020356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WWCB and HE – An ongoing challenge </a:t>
            </a:r>
          </a:p>
        </p:txBody>
      </p:sp>
      <p:sp>
        <p:nvSpPr>
          <p:cNvPr id="3" name="Content Placeholder 2"/>
          <p:cNvSpPr>
            <a:spLocks noGrp="1"/>
          </p:cNvSpPr>
          <p:nvPr>
            <p:ph idx="1"/>
          </p:nvPr>
        </p:nvSpPr>
        <p:spPr>
          <a:xfrm>
            <a:off x="838200" y="1690688"/>
            <a:ext cx="10515600" cy="4351338"/>
          </a:xfrm>
        </p:spPr>
        <p:txBody>
          <a:bodyPr>
            <a:normAutofit fontScale="92500" lnSpcReduction="20000"/>
          </a:bodyPr>
          <a:lstStyle/>
          <a:p>
            <a:r>
              <a:rPr lang="en-GB" sz="2400" dirty="0"/>
              <a:t>In his 2016 study, ‘Bucking the trend’, Raven identified “Concerns over the gender gap in higher education [HE] participation are not new. The ‘low (HE) participation rates of working class boys’ was highlighted as ‘a particular feature of under-representation in higher education’ in an Action on Access study of 2006” (Jones, 2006)</a:t>
            </a:r>
          </a:p>
          <a:p>
            <a:pPr marL="0" indent="0">
              <a:buNone/>
            </a:pPr>
            <a:endParaRPr lang="en-GB" sz="2400" dirty="0"/>
          </a:p>
          <a:p>
            <a:r>
              <a:rPr lang="en-GB" sz="2400" dirty="0"/>
              <a:t>Whilst May’s rhetoric advocated that HEIs should actively target this cohort, the sector did not “have an agreed definition of this group to work with”.  (</a:t>
            </a:r>
            <a:r>
              <a:rPr lang="en-GB" sz="2400" dirty="0" err="1"/>
              <a:t>Baars</a:t>
            </a:r>
            <a:r>
              <a:rPr lang="en-GB" sz="2400" dirty="0"/>
              <a:t> et al, 2016)</a:t>
            </a:r>
          </a:p>
          <a:p>
            <a:pPr marL="0" indent="0">
              <a:buNone/>
            </a:pPr>
            <a:endParaRPr lang="en-GB" sz="2400" dirty="0"/>
          </a:p>
          <a:p>
            <a:r>
              <a:rPr lang="en-GB" sz="2400" dirty="0"/>
              <a:t>The cost of HE is particularly prohibitive for this cohort “for white working class boys, the fear that a university degree is a poor form of investment is a greater barrier than the upfront cost of studying.” (</a:t>
            </a:r>
            <a:r>
              <a:rPr lang="en-GB" sz="2400" dirty="0" err="1"/>
              <a:t>Baars</a:t>
            </a:r>
            <a:r>
              <a:rPr lang="en-GB" sz="2400" dirty="0"/>
              <a:t> et al, 2016)</a:t>
            </a:r>
          </a:p>
          <a:p>
            <a:pPr marL="0" indent="0">
              <a:buNone/>
            </a:pPr>
            <a:endParaRPr lang="en-GB" sz="2400" dirty="0"/>
          </a:p>
          <a:p>
            <a:pPr marL="0" indent="0">
              <a:buNone/>
            </a:pPr>
            <a:r>
              <a:rPr lang="en-GB" sz="2400" dirty="0"/>
              <a:t>Social class in the 21</a:t>
            </a:r>
            <a:r>
              <a:rPr lang="en-GB" sz="2400" baseline="30000" dirty="0"/>
              <a:t>st</a:t>
            </a:r>
            <a:r>
              <a:rPr lang="en-GB" sz="2400" dirty="0"/>
              <a:t> century is a somewhat divisive and tricky issue to quantify (Savage et al, 2015) – “More Higher Education doesn’t mean more equality.”</a:t>
            </a:r>
          </a:p>
          <a:p>
            <a:pPr marL="0" indent="0">
              <a:buNone/>
            </a:pPr>
            <a:endParaRPr lang="en-GB" sz="24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285481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Logo Slide">
  <a:themeElements>
    <a:clrScheme name="Rich Black">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Custom 1">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Presentation_Template.potx" id="{3F1C382B-1DEF-410A-A027-F45CA85A49A9}" vid="{4206CA47-F790-4363-B660-5A882E7707F7}"/>
    </a:ext>
  </a:extLst>
</a:theme>
</file>

<file path=ppt/theme/theme3.xml><?xml version="1.0" encoding="utf-8"?>
<a:theme xmlns:a="http://schemas.openxmlformats.org/drawingml/2006/main" name="Title and content">
  <a:themeElements>
    <a:clrScheme name="UoS Brand Colours">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Presentation_Template.potx" id="{3F1C382B-1DEF-410A-A027-F45CA85A49A9}" vid="{2D513B29-4688-4C3B-808C-2D7FC1C46FB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A44D9600835C478E28EBD3B4C57851" ma:contentTypeVersion="9" ma:contentTypeDescription="Create a new document." ma:contentTypeScope="" ma:versionID="c2327192cf8a7669939880e55abf2351">
  <xsd:schema xmlns:xsd="http://www.w3.org/2001/XMLSchema" xmlns:xs="http://www.w3.org/2001/XMLSchema" xmlns:p="http://schemas.microsoft.com/office/2006/metadata/properties" xmlns:ns2="4d943e96-1b12-4a64-98b3-bfb237e0e5a7" targetNamespace="http://schemas.microsoft.com/office/2006/metadata/properties" ma:root="true" ma:fieldsID="807b0f06fcd92a20a05fa56a95603365" ns2:_="">
    <xsd:import namespace="4d943e96-1b12-4a64-98b3-bfb237e0e5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943e96-1b12-4a64-98b3-bfb237e0e5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443F0B-88F2-4A3F-9D53-F26D50F44CE8}"/>
</file>

<file path=customXml/itemProps2.xml><?xml version="1.0" encoding="utf-8"?>
<ds:datastoreItem xmlns:ds="http://schemas.openxmlformats.org/officeDocument/2006/customXml" ds:itemID="{50266FEA-46EA-4CCB-8571-37CF866721C5}"/>
</file>

<file path=customXml/itemProps3.xml><?xml version="1.0" encoding="utf-8"?>
<ds:datastoreItem xmlns:ds="http://schemas.openxmlformats.org/officeDocument/2006/customXml" ds:itemID="{4AAF45F4-CAE7-494F-983C-900732018C08}"/>
</file>

<file path=docProps/app.xml><?xml version="1.0" encoding="utf-8"?>
<Properties xmlns="http://schemas.openxmlformats.org/officeDocument/2006/extended-properties" xmlns:vt="http://schemas.openxmlformats.org/officeDocument/2006/docPropsVTypes">
  <TotalTime>195</TotalTime>
  <Words>3692</Words>
  <Application>Microsoft Office PowerPoint</Application>
  <PresentationFormat>Widescreen</PresentationFormat>
  <Paragraphs>399</Paragraphs>
  <Slides>49</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49</vt:i4>
      </vt:variant>
    </vt:vector>
  </HeadingPairs>
  <TitlesOfParts>
    <vt:vector size="61" baseType="lpstr">
      <vt:lpstr>Aparajita</vt:lpstr>
      <vt:lpstr>Arial</vt:lpstr>
      <vt:lpstr>Calibri</vt:lpstr>
      <vt:lpstr>Calibri Light</vt:lpstr>
      <vt:lpstr>Calisto MT</vt:lpstr>
      <vt:lpstr>Lucida Sans</vt:lpstr>
      <vt:lpstr>Lucida Sans Typewriter</vt:lpstr>
      <vt:lpstr>Simplified Arabic Fixed</vt:lpstr>
      <vt:lpstr>Wingdings</vt:lpstr>
      <vt:lpstr>Office Theme</vt:lpstr>
      <vt:lpstr>Title Logo Slide</vt:lpstr>
      <vt:lpstr>Title and content</vt:lpstr>
      <vt:lpstr>Everything is Broken - COIVD 19, Learning from Failure, and the Importance of Reflexive Practice</vt:lpstr>
      <vt:lpstr>Motivational Speeches?</vt:lpstr>
      <vt:lpstr>COVID 19 – The great disruptor?</vt:lpstr>
      <vt:lpstr>COIVD19 has also broken outreach, widening participation and evaluation as we knew it</vt:lpstr>
      <vt:lpstr>Silver linings / positive readings?</vt:lpstr>
      <vt:lpstr>Breaking things leads to breakthroughs</vt:lpstr>
      <vt:lpstr> ‘Through the eyes of boys’ – A case study based on a project designed to engage white working class boys with Higher Education</vt:lpstr>
      <vt:lpstr>PowerPoint Presentation</vt:lpstr>
      <vt:lpstr>WWCB and HE – An ongoing challenge </vt:lpstr>
      <vt:lpstr>‘Through the eyes of boys’</vt:lpstr>
      <vt:lpstr>PowerPoint Presentation</vt:lpstr>
      <vt:lpstr>The pilot project</vt:lpstr>
      <vt:lpstr>Lessons learned</vt:lpstr>
      <vt:lpstr>PowerPoint Presentation</vt:lpstr>
      <vt:lpstr>Phase Two – The Knowsley arm</vt:lpstr>
      <vt:lpstr>Knowsley – Better together</vt:lpstr>
      <vt:lpstr>Phase two – A new approach </vt:lpstr>
      <vt:lpstr>PowerPoint Presentation</vt:lpstr>
      <vt:lpstr>Analysing impact and progression</vt:lpstr>
      <vt:lpstr>Analysing impact and progression</vt:lpstr>
      <vt:lpstr>Outcomes and reflections</vt:lpstr>
      <vt:lpstr>Recommendations</vt:lpstr>
      <vt:lpstr>Developing a pathway for progression</vt:lpstr>
      <vt:lpstr>A Heroic Failure? Learning from False Starts in a Maths GCSE Intervention</vt:lpstr>
      <vt:lpstr>Universities and Attainment Raising </vt:lpstr>
      <vt:lpstr>PowerPoint Presentation</vt:lpstr>
      <vt:lpstr>But also….</vt:lpstr>
      <vt:lpstr>Threshold Concepts</vt:lpstr>
      <vt:lpstr>So, we thought. What if we:</vt:lpstr>
      <vt:lpstr>We were also chuffed with our evaluation plan</vt:lpstr>
      <vt:lpstr>Implementation Plan</vt:lpstr>
      <vt:lpstr>And then the wheels started to fall off…..</vt:lpstr>
      <vt:lpstr>PowerPoint Presentation</vt:lpstr>
      <vt:lpstr>Participant /Teacher / Mentor Feedback</vt:lpstr>
      <vt:lpstr>What we’ve learned</vt:lpstr>
      <vt:lpstr>So next time….</vt:lpstr>
      <vt:lpstr>References </vt:lpstr>
      <vt:lpstr>Learning from failure and the importance of reflexive practice</vt:lpstr>
      <vt:lpstr>Failure is good!</vt:lpstr>
      <vt:lpstr>Case study: working class boys project (1)</vt:lpstr>
      <vt:lpstr>Case study: working class boys project (2)</vt:lpstr>
      <vt:lpstr>Case study: working class boys project (3)</vt:lpstr>
      <vt:lpstr>The ongoing lesson: agency is effective (1) Critique of “missionary” approach</vt:lpstr>
      <vt:lpstr>The ongoing lesson: agency is effective (2) OFFA / SHU project </vt:lpstr>
      <vt:lpstr>The ongoing lesson: agency is effective (3) Access Your Future</vt:lpstr>
      <vt:lpstr>Insights</vt:lpstr>
      <vt:lpstr>Final thought…</vt:lpstr>
      <vt:lpstr>Learning from breakings and failures</vt:lpstr>
      <vt:lpstr>Questions? Comments?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is Broken - COIVD 19, Learning from Failure, and the Importance of Reflexive Practice</dc:title>
  <dc:creator>Julian Crockford</dc:creator>
  <cp:lastModifiedBy>Julian Crockford</cp:lastModifiedBy>
  <cp:revision>13</cp:revision>
  <dcterms:created xsi:type="dcterms:W3CDTF">2020-05-14T17:09:30Z</dcterms:created>
  <dcterms:modified xsi:type="dcterms:W3CDTF">2020-10-19T15:05:15Z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0x01010043A44D9600835C478E28EBD3B4C57851</vt:lpwstr>
  </property>
</Properties>
</file>